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5"/>
  </p:sldMasterIdLst>
  <p:notesMasterIdLst>
    <p:notesMasterId r:id="rId14"/>
  </p:notesMasterIdLst>
  <p:handoutMasterIdLst>
    <p:handoutMasterId r:id="rId15"/>
  </p:handoutMasterIdLst>
  <p:sldIdLst>
    <p:sldId id="352" r:id="rId6"/>
    <p:sldId id="440" r:id="rId7"/>
    <p:sldId id="354" r:id="rId8"/>
    <p:sldId id="443" r:id="rId9"/>
    <p:sldId id="411" r:id="rId10"/>
    <p:sldId id="441" r:id="rId11"/>
    <p:sldId id="360" r:id="rId12"/>
    <p:sldId id="442" r:id="rId13"/>
  </p:sldIdLst>
  <p:sldSz cx="9144000" cy="6858000" type="screen4x3"/>
  <p:notesSz cx="6954838" cy="9240838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50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11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21475"/>
    <a:srgbClr val="6E0061"/>
    <a:srgbClr val="000000"/>
    <a:srgbClr val="6600CC"/>
    <a:srgbClr val="FF7D26"/>
    <a:srgbClr val="993366"/>
    <a:srgbClr val="03469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45" autoAdjust="0"/>
    <p:restoredTop sz="94700" autoAdjust="0"/>
  </p:normalViewPr>
  <p:slideViewPr>
    <p:cSldViewPr>
      <p:cViewPr varScale="1">
        <p:scale>
          <a:sx n="55" d="100"/>
          <a:sy n="55" d="100"/>
        </p:scale>
        <p:origin x="-828" y="-78"/>
      </p:cViewPr>
      <p:guideLst>
        <p:guide orient="horz" pos="3504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680" y="-120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075" y="0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8796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075" y="8778796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1CEF56D-E007-4F4F-813E-3E6CE4032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761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20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389398"/>
            <a:ext cx="5100215" cy="41583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5" y="0"/>
            <a:ext cx="3013763" cy="4620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8796"/>
            <a:ext cx="3013763" cy="4620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5" y="8778796"/>
            <a:ext cx="3013763" cy="46204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4D3F739B-1664-49EC-991B-18F84F369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693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10288"/>
            <a:ext cx="9144000" cy="762000"/>
          </a:xfrm>
          <a:prstGeom prst="rect">
            <a:avLst/>
          </a:prstGeom>
          <a:solidFill>
            <a:srgbClr val="B7DAB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008D9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6225" y="6537325"/>
            <a:ext cx="4171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000">
                <a:latin typeface="Times New Roman" pitchFamily="18" charset="0"/>
              </a:rPr>
              <a:t>Copyright © 2005 Pearson Education, Inc. publishing as Benjamin Cummings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0350" y="4648200"/>
            <a:ext cx="8686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kumimoji="0" lang="en-US" sz="1800">
                <a:solidFill>
                  <a:srgbClr val="006699"/>
                </a:solidFill>
                <a:latin typeface="Arial" charset="0"/>
              </a:rPr>
              <a:t>PowerPoint Lectures for </a:t>
            </a:r>
            <a:r>
              <a:rPr kumimoji="0" lang="en-US" sz="1800" b="1">
                <a:solidFill>
                  <a:srgbClr val="006699"/>
                </a:solidFill>
                <a:latin typeface="Arial" charset="0"/>
              </a:rPr>
              <a:t/>
            </a:r>
            <a:br>
              <a:rPr kumimoji="0" lang="en-US" sz="1800" b="1">
                <a:solidFill>
                  <a:srgbClr val="006699"/>
                </a:solidFill>
                <a:latin typeface="Arial" charset="0"/>
              </a:rPr>
            </a:br>
            <a:r>
              <a:rPr kumimoji="0" lang="en-US" sz="1800" b="1" i="1">
                <a:solidFill>
                  <a:srgbClr val="006699"/>
                </a:solidFill>
                <a:latin typeface="Arial" charset="0"/>
              </a:rPr>
              <a:t>Biology, Seventh Edition</a:t>
            </a:r>
            <a:endParaRPr kumimoji="0" lang="en-US" sz="1800" b="1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5800" y="5273675"/>
            <a:ext cx="2760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kumimoji="0" lang="en-US" sz="1600" b="1" i="1">
                <a:solidFill>
                  <a:srgbClr val="990066"/>
                </a:solidFill>
                <a:latin typeface="Times New Roman" pitchFamily="18" charset="0"/>
              </a:rPr>
              <a:t>Neil Campbell and Jane Reece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36538" y="6096000"/>
            <a:ext cx="278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sz="1800" b="1">
                <a:solidFill>
                  <a:srgbClr val="990066"/>
                </a:solidFill>
                <a:latin typeface="Times New Roman" pitchFamily="18" charset="0"/>
              </a:rPr>
              <a:t>Lectures by Chris Romero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125" y="1531938"/>
            <a:ext cx="8677275" cy="1752600"/>
          </a:xfrm>
        </p:spPr>
        <p:txBody>
          <a:bodyPr/>
          <a:lstStyle>
            <a:lvl1pPr marL="0" indent="0">
              <a:buFontTx/>
              <a:buNone/>
              <a:defRPr sz="5500">
                <a:solidFill>
                  <a:srgbClr val="990066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06375" y="157163"/>
            <a:ext cx="8709025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>
            <a:lvl1pPr marL="0" indent="0">
              <a:defRPr sz="50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805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3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"/>
            <a:ext cx="2133600" cy="397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48400" cy="3971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2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2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473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4191000" cy="336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191000" cy="336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5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4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558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944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825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85800"/>
            <a:ext cx="85344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" y="65373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defRPr/>
            </a:pPr>
            <a:r>
              <a:rPr kumimoji="0" lang="en-US" sz="1000">
                <a:latin typeface="Times New Roman" pitchFamily="18" charset="0"/>
              </a:rPr>
              <a:t>Copyright © 2005 Pearson Education, Inc. publishing as Benjamin Cummings</a:t>
            </a: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304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304800" y="990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18" charset="0"/>
        </a:defRPr>
      </a:lvl2pPr>
      <a:lvl3pPr marL="450850" indent="-4508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18" charset="0"/>
        </a:defRPr>
      </a:lvl3pPr>
      <a:lvl4pPr marL="450850" indent="-4508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18" charset="0"/>
        </a:defRPr>
      </a:lvl4pPr>
      <a:lvl5pPr marL="450850" indent="-4508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18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18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18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18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18" charset="0"/>
        </a:defRPr>
      </a:lvl9pPr>
    </p:titleStyle>
    <p:bodyStyle>
      <a:lvl1pPr marL="350838" indent="-350838" algn="l" rtl="0" eaLnBrk="0" fontAlgn="base" hangingPunct="0">
        <a:spcBef>
          <a:spcPct val="45000"/>
        </a:spcBef>
        <a:spcAft>
          <a:spcPct val="20000"/>
        </a:spcAft>
        <a:buClr>
          <a:schemeClr val="tx2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49263" algn="l" rtl="0" eaLnBrk="0" fontAlgn="base" hangingPunct="0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•"/>
        <a:defRPr sz="28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–"/>
        <a:defRPr sz="2600">
          <a:solidFill>
            <a:schemeClr val="tx1"/>
          </a:solidFill>
          <a:latin typeface="+mn-lt"/>
        </a:defRPr>
      </a:lvl4pPr>
      <a:lvl5pPr marL="2286000" indent="-334963" algn="l" rtl="0" eaLnBrk="0" fontAlgn="base" hangingPunct="0">
        <a:spcBef>
          <a:spcPct val="45000"/>
        </a:spcBef>
        <a:spcAft>
          <a:spcPct val="20000"/>
        </a:spcAft>
        <a:buClr>
          <a:schemeClr val="tx2"/>
        </a:buClr>
        <a:buFont typeface="Times New Roman" panose="02020603050405020304" pitchFamily="18" charset="0"/>
        <a:buChar char="•"/>
        <a:defRPr sz="2600">
          <a:solidFill>
            <a:schemeClr val="tx1"/>
          </a:solidFill>
          <a:latin typeface="+mn-lt"/>
        </a:defRPr>
      </a:lvl5pPr>
      <a:lvl6pPr marL="2743200" indent="-3349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itchFamily="18" charset="0"/>
        <a:buChar char="•"/>
        <a:defRPr sz="2600">
          <a:solidFill>
            <a:schemeClr val="tx1"/>
          </a:solidFill>
          <a:latin typeface="+mn-lt"/>
        </a:defRPr>
      </a:lvl6pPr>
      <a:lvl7pPr marL="3200400" indent="-3349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itchFamily="18" charset="0"/>
        <a:buChar char="•"/>
        <a:defRPr sz="2600">
          <a:solidFill>
            <a:schemeClr val="tx1"/>
          </a:solidFill>
          <a:latin typeface="+mn-lt"/>
        </a:defRPr>
      </a:lvl7pPr>
      <a:lvl8pPr marL="3657600" indent="-3349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itchFamily="18" charset="0"/>
        <a:buChar char="•"/>
        <a:defRPr sz="2600">
          <a:solidFill>
            <a:schemeClr val="tx1"/>
          </a:solidFill>
          <a:latin typeface="+mn-lt"/>
        </a:defRPr>
      </a:lvl8pPr>
      <a:lvl9pPr marL="4114800" indent="-3349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pitchFamily="18" charset="0"/>
        <a:buChar char="•"/>
        <a:defRPr sz="2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Effects of Osmosis on Water Balance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3403600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Osmosis </a:t>
            </a:r>
            <a:r>
              <a:rPr lang="en-US" altLang="en-US" sz="2800" smtClean="0"/>
              <a:t>is the diffusion of water across a selectively permeable membrane</a:t>
            </a:r>
          </a:p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altLang="en-US" sz="2800" smtClean="0"/>
              <a:t>The direction of osmosis is determined only by a difference in </a:t>
            </a:r>
            <a:r>
              <a:rPr lang="en-US" altLang="en-US" sz="2800" i="1" smtClean="0"/>
              <a:t>total</a:t>
            </a:r>
            <a:r>
              <a:rPr lang="en-US" altLang="en-US" sz="2800" smtClean="0"/>
              <a:t> solute concentration</a:t>
            </a:r>
          </a:p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altLang="en-US" sz="2800" smtClean="0"/>
              <a:t>Water diffuses across a membrane from the region of lower solute concentration to the region of higher solute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227013"/>
            <a:ext cx="5945187" cy="640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1774825" y="219075"/>
            <a:ext cx="180022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1300" b="1"/>
              <a:t>Lower</a:t>
            </a:r>
          </a:p>
          <a:p>
            <a:r>
              <a:rPr kumimoji="0" lang="en-US" altLang="en-US" sz="1300" b="1"/>
              <a:t>concentration</a:t>
            </a:r>
          </a:p>
          <a:p>
            <a:r>
              <a:rPr kumimoji="0" lang="en-US" altLang="en-US" sz="1300" b="1"/>
              <a:t>of solute (sugar)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3435350" y="228600"/>
            <a:ext cx="180022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1300" b="1"/>
              <a:t>Higher</a:t>
            </a:r>
          </a:p>
          <a:p>
            <a:r>
              <a:rPr kumimoji="0" lang="en-US" altLang="en-US" sz="1300" b="1"/>
              <a:t>concentration</a:t>
            </a:r>
          </a:p>
          <a:p>
            <a:r>
              <a:rPr kumimoji="0" lang="en-US" altLang="en-US" sz="1300" b="1"/>
              <a:t>of sugar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5580063" y="254000"/>
            <a:ext cx="180022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1300" b="1"/>
              <a:t>Same concentration</a:t>
            </a:r>
          </a:p>
          <a:p>
            <a:r>
              <a:rPr kumimoji="0" lang="en-US" altLang="en-US" sz="1300" b="1"/>
              <a:t>of sugar</a:t>
            </a: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1744663" y="3511550"/>
            <a:ext cx="16160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1300" b="1"/>
              <a:t>Selectively</a:t>
            </a:r>
          </a:p>
          <a:p>
            <a:r>
              <a:rPr kumimoji="0" lang="en-US" altLang="en-US" sz="1300" b="1"/>
              <a:t>permeable mem-</a:t>
            </a:r>
          </a:p>
          <a:p>
            <a:r>
              <a:rPr kumimoji="0" lang="en-US" altLang="en-US" sz="1300" b="1"/>
              <a:t>brane: sugar mole-</a:t>
            </a:r>
          </a:p>
          <a:p>
            <a:r>
              <a:rPr kumimoji="0" lang="en-US" altLang="en-US" sz="1300" b="1"/>
              <a:t>cules cannot pass</a:t>
            </a:r>
          </a:p>
          <a:p>
            <a:r>
              <a:rPr kumimoji="0" lang="en-US" altLang="en-US" sz="1300" b="1"/>
              <a:t>through pores, but</a:t>
            </a:r>
          </a:p>
          <a:p>
            <a:r>
              <a:rPr kumimoji="0" lang="en-US" altLang="en-US" sz="1300" b="1"/>
              <a:t>water molecules can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878138" y="2347913"/>
            <a:ext cx="385762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kumimoji="0" lang="en-US" altLang="en-US" sz="1300" b="1"/>
              <a:t>H</a:t>
            </a:r>
            <a:r>
              <a:rPr kumimoji="0" lang="en-US" altLang="en-US" sz="1300" b="1" baseline="-25000"/>
              <a:t>2</a:t>
            </a:r>
            <a:r>
              <a:rPr kumimoji="0" lang="en-US" altLang="en-US" sz="1300" b="1"/>
              <a:t>O</a:t>
            </a: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4456113" y="6062663"/>
            <a:ext cx="7016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Osmosis</a:t>
            </a:r>
          </a:p>
        </p:txBody>
      </p:sp>
      <p:sp>
        <p:nvSpPr>
          <p:cNvPr id="47113" name="Line 10"/>
          <p:cNvSpPr>
            <a:spLocks noChangeShapeType="1"/>
          </p:cNvSpPr>
          <p:nvPr/>
        </p:nvSpPr>
        <p:spPr bwMode="auto">
          <a:xfrm flipH="1">
            <a:off x="2646363" y="3271838"/>
            <a:ext cx="40640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11"/>
          <p:cNvSpPr>
            <a:spLocks noChangeShapeType="1"/>
          </p:cNvSpPr>
          <p:nvPr/>
        </p:nvSpPr>
        <p:spPr bwMode="auto">
          <a:xfrm>
            <a:off x="2641600" y="3598863"/>
            <a:ext cx="2112963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2"/>
          <p:cNvSpPr>
            <a:spLocks noChangeShapeType="1"/>
          </p:cNvSpPr>
          <p:nvPr/>
        </p:nvSpPr>
        <p:spPr bwMode="auto">
          <a:xfrm>
            <a:off x="2255838" y="84613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3"/>
          <p:cNvSpPr>
            <a:spLocks noChangeShapeType="1"/>
          </p:cNvSpPr>
          <p:nvPr/>
        </p:nvSpPr>
        <p:spPr bwMode="auto">
          <a:xfrm>
            <a:off x="3878263" y="846138"/>
            <a:ext cx="0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4"/>
          <p:cNvSpPr>
            <a:spLocks noChangeShapeType="1"/>
          </p:cNvSpPr>
          <p:nvPr/>
        </p:nvSpPr>
        <p:spPr bwMode="auto">
          <a:xfrm flipV="1">
            <a:off x="5511800" y="842963"/>
            <a:ext cx="0" cy="1493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5"/>
          <p:cNvSpPr>
            <a:spLocks noChangeShapeType="1"/>
          </p:cNvSpPr>
          <p:nvPr/>
        </p:nvSpPr>
        <p:spPr bwMode="auto">
          <a:xfrm>
            <a:off x="5507038" y="842963"/>
            <a:ext cx="1655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6"/>
          <p:cNvSpPr>
            <a:spLocks noChangeShapeType="1"/>
          </p:cNvSpPr>
          <p:nvPr/>
        </p:nvSpPr>
        <p:spPr bwMode="auto">
          <a:xfrm>
            <a:off x="7167563" y="8382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7"/>
          <p:cNvSpPr>
            <a:spLocks noChangeShapeType="1"/>
          </p:cNvSpPr>
          <p:nvPr/>
        </p:nvSpPr>
        <p:spPr bwMode="auto">
          <a:xfrm flipV="1">
            <a:off x="6337300" y="677863"/>
            <a:ext cx="0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Water Balance of Cells Without Walls</a:t>
            </a:r>
            <a:endParaRPr lang="en-US" altLang="en-US" b="0" i="1" smtClean="0">
              <a:solidFill>
                <a:schemeClr val="tx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4854575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Tonicity</a:t>
            </a:r>
            <a:r>
              <a:rPr lang="en-US" altLang="en-US" sz="2800" smtClean="0"/>
              <a:t> is the ability of a solution to cause a cell to gain or lose water</a:t>
            </a:r>
          </a:p>
          <a:p>
            <a:pPr eaLnBrk="1" hangingPunct="1"/>
            <a:r>
              <a:rPr lang="en-US" altLang="en-US" sz="2800" b="1" smtClean="0"/>
              <a:t>Isotonic solution:</a:t>
            </a:r>
            <a:r>
              <a:rPr lang="en-US" altLang="en-US" sz="2800" smtClean="0"/>
              <a:t>  solute concentration is the same as that inside the cell; no net water movement across the plasma membrane</a:t>
            </a:r>
          </a:p>
          <a:p>
            <a:pPr eaLnBrk="1" hangingPunct="1"/>
            <a:r>
              <a:rPr lang="en-US" altLang="en-US" sz="2800" b="1" smtClean="0"/>
              <a:t>Hypertonic solution:</a:t>
            </a:r>
            <a:r>
              <a:rPr lang="en-US" altLang="en-US" sz="2800" smtClean="0"/>
              <a:t>  solute concentration is greater than that inside the cell; cell loses water</a:t>
            </a:r>
          </a:p>
          <a:p>
            <a:pPr eaLnBrk="1" hangingPunct="1"/>
            <a:r>
              <a:rPr lang="en-US" altLang="en-US" sz="2800" b="1" smtClean="0"/>
              <a:t>Hypotonic solution:</a:t>
            </a:r>
            <a:r>
              <a:rPr lang="en-US" altLang="en-US" sz="2800" smtClean="0"/>
              <a:t>  solute concentration is less than that inside the cell; cell gains water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nicit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81973"/>
            <a:ext cx="7010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61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3832225"/>
          </a:xfrm>
        </p:spPr>
        <p:txBody>
          <a:bodyPr/>
          <a:lstStyle/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altLang="en-US" sz="2600" smtClean="0"/>
              <a:t>Animals and other organisms without rigid cell walls have osmotic problems in either a </a:t>
            </a:r>
            <a:r>
              <a:rPr lang="en-US" altLang="en-US" sz="2600" b="1" smtClean="0"/>
              <a:t>hypertonic</a:t>
            </a:r>
            <a:r>
              <a:rPr lang="en-US" altLang="en-US" sz="2600" smtClean="0"/>
              <a:t> or </a:t>
            </a:r>
            <a:r>
              <a:rPr lang="en-US" altLang="en-US" sz="2600" b="1" smtClean="0"/>
              <a:t>hypotonic</a:t>
            </a:r>
            <a:r>
              <a:rPr lang="en-US" altLang="en-US" sz="2600" smtClean="0"/>
              <a:t> environment</a:t>
            </a:r>
          </a:p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altLang="en-US" sz="2600" smtClean="0"/>
              <a:t>To maintain their internal environment, such organisms must have adaptations for </a:t>
            </a:r>
            <a:r>
              <a:rPr lang="en-US" altLang="en-US" sz="2600" b="1" smtClean="0"/>
              <a:t>osmoregulation</a:t>
            </a:r>
            <a:r>
              <a:rPr lang="en-US" altLang="en-US" sz="2600" smtClean="0"/>
              <a:t>, the control of water balance</a:t>
            </a:r>
          </a:p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altLang="en-US" sz="2600" smtClean="0"/>
              <a:t>The protist </a:t>
            </a:r>
            <a:r>
              <a:rPr lang="en-US" altLang="en-US" sz="2600" i="1" smtClean="0"/>
              <a:t>Paramecium,</a:t>
            </a:r>
            <a:r>
              <a:rPr lang="en-US" altLang="en-US" sz="2600" smtClean="0"/>
              <a:t> which is hypertonic to its pond water environment, has a </a:t>
            </a:r>
            <a:r>
              <a:rPr lang="en-US" altLang="en-US" sz="2600" b="1" smtClean="0"/>
              <a:t>contractile vacuole </a:t>
            </a:r>
            <a:r>
              <a:rPr lang="en-US" altLang="en-US" sz="2600" smtClean="0"/>
              <a:t>that acts as a pump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227013"/>
            <a:ext cx="6426200" cy="640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2922588" y="396875"/>
            <a:ext cx="16891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Filling vacuole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6883400" y="250825"/>
            <a:ext cx="571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50 µm</a:t>
            </a: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6880225" y="3433763"/>
            <a:ext cx="571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50 µm</a:t>
            </a:r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2919413" y="3592513"/>
            <a:ext cx="180657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Contracting vacuole</a:t>
            </a:r>
          </a:p>
        </p:txBody>
      </p:sp>
      <p:sp>
        <p:nvSpPr>
          <p:cNvPr id="50183" name="Line 8"/>
          <p:cNvSpPr>
            <a:spLocks noChangeShapeType="1"/>
          </p:cNvSpPr>
          <p:nvPr/>
        </p:nvSpPr>
        <p:spPr bwMode="auto">
          <a:xfrm>
            <a:off x="3751263" y="3817938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9"/>
          <p:cNvSpPr>
            <a:spLocks noChangeShapeType="1"/>
          </p:cNvSpPr>
          <p:nvPr/>
        </p:nvSpPr>
        <p:spPr bwMode="auto">
          <a:xfrm>
            <a:off x="6524625" y="3683000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10"/>
          <p:cNvSpPr>
            <a:spLocks noChangeShapeType="1"/>
          </p:cNvSpPr>
          <p:nvPr/>
        </p:nvSpPr>
        <p:spPr bwMode="auto">
          <a:xfrm>
            <a:off x="6524625" y="3614738"/>
            <a:ext cx="0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1"/>
          <p:cNvSpPr>
            <a:spLocks noChangeShapeType="1"/>
          </p:cNvSpPr>
          <p:nvPr/>
        </p:nvSpPr>
        <p:spPr bwMode="auto">
          <a:xfrm>
            <a:off x="7688263" y="3614738"/>
            <a:ext cx="0" cy="131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2"/>
          <p:cNvSpPr>
            <a:spLocks noChangeShapeType="1"/>
          </p:cNvSpPr>
          <p:nvPr/>
        </p:nvSpPr>
        <p:spPr bwMode="auto">
          <a:xfrm>
            <a:off x="6527800" y="490538"/>
            <a:ext cx="11636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3"/>
          <p:cNvSpPr>
            <a:spLocks noChangeShapeType="1"/>
          </p:cNvSpPr>
          <p:nvPr/>
        </p:nvSpPr>
        <p:spPr bwMode="auto">
          <a:xfrm>
            <a:off x="6527800" y="427038"/>
            <a:ext cx="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4"/>
          <p:cNvSpPr>
            <a:spLocks noChangeShapeType="1"/>
          </p:cNvSpPr>
          <p:nvPr/>
        </p:nvSpPr>
        <p:spPr bwMode="auto">
          <a:xfrm>
            <a:off x="7691438" y="427038"/>
            <a:ext cx="0" cy="131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5"/>
          <p:cNvSpPr>
            <a:spLocks noChangeShapeType="1"/>
          </p:cNvSpPr>
          <p:nvPr/>
        </p:nvSpPr>
        <p:spPr bwMode="auto">
          <a:xfrm>
            <a:off x="3530600" y="61753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Water Balance of Cells with Walls</a:t>
            </a:r>
            <a:endParaRPr lang="en-US" altLang="en-US" b="0" i="1" smtClean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083050"/>
          </a:xfrm>
        </p:spPr>
        <p:txBody>
          <a:bodyPr/>
          <a:lstStyle/>
          <a:p>
            <a:pPr eaLnBrk="1" hangingPunct="1"/>
            <a:r>
              <a:rPr lang="en-US" altLang="en-US" sz="2600" b="1" smtClean="0"/>
              <a:t>Cell walls help maintain water balance</a:t>
            </a:r>
          </a:p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altLang="en-US" sz="2600" smtClean="0"/>
              <a:t>A plant cell in a hypotonic solution swells until the wall opposes uptake; the cell is now </a:t>
            </a:r>
            <a:r>
              <a:rPr lang="en-US" altLang="en-US" sz="2600" b="1" smtClean="0"/>
              <a:t>turgid</a:t>
            </a:r>
            <a:r>
              <a:rPr lang="en-US" altLang="en-US" sz="2600" smtClean="0"/>
              <a:t> (firm)</a:t>
            </a:r>
          </a:p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altLang="en-US" sz="2600" smtClean="0"/>
              <a:t>If a plant cell and its surroundings are isotonic, there is no net movement of water into the cell; the cell becomes </a:t>
            </a:r>
            <a:r>
              <a:rPr lang="en-US" altLang="en-US" sz="2600" b="1" smtClean="0"/>
              <a:t>flaccid</a:t>
            </a:r>
            <a:r>
              <a:rPr lang="en-US" altLang="en-US" sz="2600" smtClean="0"/>
              <a:t> (limp), and the plant may wilt</a:t>
            </a:r>
          </a:p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altLang="en-US" sz="2600" smtClean="0"/>
              <a:t>In a hypertonic environment, plant cells lose water; eventually, the membrane pulls away from the wall, a usually lethal effect called </a:t>
            </a:r>
            <a:r>
              <a:rPr lang="en-US" altLang="en-US" sz="2600" b="1" smtClean="0"/>
              <a:t>plasmolysis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385763"/>
            <a:ext cx="8535987" cy="608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735013" y="692150"/>
            <a:ext cx="7239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Animal</a:t>
            </a:r>
          </a:p>
          <a:p>
            <a:pPr>
              <a:lnSpc>
                <a:spcPct val="90000"/>
              </a:lnSpc>
            </a:pPr>
            <a:r>
              <a:rPr kumimoji="0" lang="en-US" altLang="en-US" sz="1400" b="1"/>
              <a:t>cell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2306638" y="3082925"/>
            <a:ext cx="7239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Lysed</a:t>
            </a:r>
          </a:p>
        </p:txBody>
      </p:sp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3097213" y="1196975"/>
            <a:ext cx="39370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</a:t>
            </a:r>
            <a:r>
              <a:rPr kumimoji="0" lang="en-US" altLang="en-US" sz="1400" b="1" baseline="-25000"/>
              <a:t>2</a:t>
            </a:r>
            <a:r>
              <a:rPr kumimoji="0" lang="en-US" altLang="en-US" sz="1400" b="1"/>
              <a:t>O</a:t>
            </a:r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4238625" y="1200150"/>
            <a:ext cx="39370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</a:t>
            </a:r>
            <a:r>
              <a:rPr kumimoji="0" lang="en-US" altLang="en-US" sz="1400" b="1" baseline="-25000"/>
              <a:t>2</a:t>
            </a:r>
            <a:r>
              <a:rPr kumimoji="0" lang="en-US" altLang="en-US" sz="1400" b="1"/>
              <a:t>O</a:t>
            </a:r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5707063" y="1196975"/>
            <a:ext cx="39370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</a:t>
            </a:r>
            <a:r>
              <a:rPr kumimoji="0" lang="en-US" altLang="en-US" sz="1400" b="1" baseline="-25000"/>
              <a:t>2</a:t>
            </a:r>
            <a:r>
              <a:rPr kumimoji="0" lang="en-US" altLang="en-US" sz="1400" b="1"/>
              <a:t>O</a:t>
            </a:r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4806950" y="3079750"/>
            <a:ext cx="7239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Normal</a:t>
            </a:r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1773238" y="415925"/>
            <a:ext cx="16891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Hypotonic solution</a:t>
            </a:r>
          </a:p>
        </p:txBody>
      </p:sp>
      <p:sp>
        <p:nvSpPr>
          <p:cNvPr id="52234" name="Text Box 11"/>
          <p:cNvSpPr txBox="1">
            <a:spLocks noChangeArrowheads="1"/>
          </p:cNvSpPr>
          <p:nvPr/>
        </p:nvSpPr>
        <p:spPr bwMode="auto">
          <a:xfrm>
            <a:off x="4413250" y="412750"/>
            <a:ext cx="16891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Isotonic solution</a:t>
            </a:r>
          </a:p>
        </p:txBody>
      </p:sp>
      <p:sp>
        <p:nvSpPr>
          <p:cNvPr id="52235" name="Text Box 12"/>
          <p:cNvSpPr txBox="1">
            <a:spLocks noChangeArrowheads="1"/>
          </p:cNvSpPr>
          <p:nvPr/>
        </p:nvSpPr>
        <p:spPr bwMode="auto">
          <a:xfrm>
            <a:off x="6854825" y="412750"/>
            <a:ext cx="16891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Hypertonic solution</a:t>
            </a:r>
          </a:p>
        </p:txBody>
      </p:sp>
      <p:sp>
        <p:nvSpPr>
          <p:cNvPr id="52236" name="Text Box 13"/>
          <p:cNvSpPr txBox="1">
            <a:spLocks noChangeArrowheads="1"/>
          </p:cNvSpPr>
          <p:nvPr/>
        </p:nvSpPr>
        <p:spPr bwMode="auto">
          <a:xfrm>
            <a:off x="8210550" y="1201738"/>
            <a:ext cx="3937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</a:t>
            </a:r>
            <a:r>
              <a:rPr kumimoji="0" lang="en-US" altLang="en-US" sz="1400" b="1" baseline="-25000"/>
              <a:t>2</a:t>
            </a:r>
            <a:r>
              <a:rPr kumimoji="0" lang="en-US" altLang="en-US" sz="1400" b="1"/>
              <a:t>O</a:t>
            </a:r>
          </a:p>
        </p:txBody>
      </p:sp>
      <p:sp>
        <p:nvSpPr>
          <p:cNvPr id="52237" name="Text Box 14"/>
          <p:cNvSpPr txBox="1">
            <a:spLocks noChangeArrowheads="1"/>
          </p:cNvSpPr>
          <p:nvPr/>
        </p:nvSpPr>
        <p:spPr bwMode="auto">
          <a:xfrm>
            <a:off x="7256463" y="3071813"/>
            <a:ext cx="87630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Shriveled</a:t>
            </a:r>
          </a:p>
        </p:txBody>
      </p:sp>
      <p:sp>
        <p:nvSpPr>
          <p:cNvPr id="52238" name="Text Box 15"/>
          <p:cNvSpPr txBox="1">
            <a:spLocks noChangeArrowheads="1"/>
          </p:cNvSpPr>
          <p:nvPr/>
        </p:nvSpPr>
        <p:spPr bwMode="auto">
          <a:xfrm>
            <a:off x="8189913" y="3705225"/>
            <a:ext cx="39370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</a:t>
            </a:r>
            <a:r>
              <a:rPr kumimoji="0" lang="en-US" altLang="en-US" sz="1400" b="1" baseline="-25000"/>
              <a:t>2</a:t>
            </a:r>
            <a:r>
              <a:rPr kumimoji="0" lang="en-US" altLang="en-US" sz="1400" b="1"/>
              <a:t>O</a:t>
            </a:r>
          </a:p>
        </p:txBody>
      </p:sp>
      <p:sp>
        <p:nvSpPr>
          <p:cNvPr id="52239" name="Text Box 16"/>
          <p:cNvSpPr txBox="1">
            <a:spLocks noChangeArrowheads="1"/>
          </p:cNvSpPr>
          <p:nvPr/>
        </p:nvSpPr>
        <p:spPr bwMode="auto">
          <a:xfrm>
            <a:off x="5670550" y="3719513"/>
            <a:ext cx="3937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</a:t>
            </a:r>
            <a:r>
              <a:rPr kumimoji="0" lang="en-US" altLang="en-US" sz="1400" b="1" baseline="-25000"/>
              <a:t>2</a:t>
            </a:r>
            <a:r>
              <a:rPr kumimoji="0" lang="en-US" altLang="en-US" sz="1400" b="1"/>
              <a:t>O</a:t>
            </a:r>
          </a:p>
        </p:txBody>
      </p:sp>
      <p:sp>
        <p:nvSpPr>
          <p:cNvPr id="52240" name="Text Box 17"/>
          <p:cNvSpPr txBox="1">
            <a:spLocks noChangeArrowheads="1"/>
          </p:cNvSpPr>
          <p:nvPr/>
        </p:nvSpPr>
        <p:spPr bwMode="auto">
          <a:xfrm>
            <a:off x="4292600" y="3724275"/>
            <a:ext cx="39370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</a:t>
            </a:r>
            <a:r>
              <a:rPr kumimoji="0" lang="en-US" altLang="en-US" sz="1400" b="1" baseline="-25000"/>
              <a:t>2</a:t>
            </a:r>
            <a:r>
              <a:rPr kumimoji="0" lang="en-US" altLang="en-US" sz="1400" b="1"/>
              <a:t>O</a:t>
            </a:r>
          </a:p>
        </p:txBody>
      </p:sp>
      <p:sp>
        <p:nvSpPr>
          <p:cNvPr id="52241" name="Text Box 18"/>
          <p:cNvSpPr txBox="1">
            <a:spLocks noChangeArrowheads="1"/>
          </p:cNvSpPr>
          <p:nvPr/>
        </p:nvSpPr>
        <p:spPr bwMode="auto">
          <a:xfrm>
            <a:off x="1814513" y="3719513"/>
            <a:ext cx="3937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H</a:t>
            </a:r>
            <a:r>
              <a:rPr kumimoji="0" lang="en-US" altLang="en-US" sz="1400" b="1" baseline="-25000"/>
              <a:t>2</a:t>
            </a:r>
            <a:r>
              <a:rPr kumimoji="0" lang="en-US" altLang="en-US" sz="1400" b="1"/>
              <a:t>O</a:t>
            </a:r>
          </a:p>
        </p:txBody>
      </p:sp>
      <p:sp>
        <p:nvSpPr>
          <p:cNvPr id="52242" name="Text Box 19"/>
          <p:cNvSpPr txBox="1">
            <a:spLocks noChangeArrowheads="1"/>
          </p:cNvSpPr>
          <p:nvPr/>
        </p:nvSpPr>
        <p:spPr bwMode="auto">
          <a:xfrm>
            <a:off x="876300" y="3695700"/>
            <a:ext cx="7239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Plant</a:t>
            </a:r>
          </a:p>
          <a:p>
            <a:pPr>
              <a:lnSpc>
                <a:spcPct val="90000"/>
              </a:lnSpc>
            </a:pPr>
            <a:r>
              <a:rPr kumimoji="0" lang="en-US" altLang="en-US" sz="1400" b="1"/>
              <a:t>cell</a:t>
            </a:r>
          </a:p>
        </p:txBody>
      </p:sp>
      <p:sp>
        <p:nvSpPr>
          <p:cNvPr id="52243" name="Text Box 20"/>
          <p:cNvSpPr txBox="1">
            <a:spLocks noChangeArrowheads="1"/>
          </p:cNvSpPr>
          <p:nvPr/>
        </p:nvSpPr>
        <p:spPr bwMode="auto">
          <a:xfrm>
            <a:off x="1914525" y="5862638"/>
            <a:ext cx="16891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Turgid (normal)</a:t>
            </a:r>
          </a:p>
        </p:txBody>
      </p:sp>
      <p:sp>
        <p:nvSpPr>
          <p:cNvPr id="52244" name="Text Box 21"/>
          <p:cNvSpPr txBox="1">
            <a:spLocks noChangeArrowheads="1"/>
          </p:cNvSpPr>
          <p:nvPr/>
        </p:nvSpPr>
        <p:spPr bwMode="auto">
          <a:xfrm>
            <a:off x="4808538" y="5859463"/>
            <a:ext cx="16891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Flaccid</a:t>
            </a:r>
          </a:p>
        </p:txBody>
      </p:sp>
      <p:sp>
        <p:nvSpPr>
          <p:cNvPr id="52245" name="Text Box 22"/>
          <p:cNvSpPr txBox="1">
            <a:spLocks noChangeArrowheads="1"/>
          </p:cNvSpPr>
          <p:nvPr/>
        </p:nvSpPr>
        <p:spPr bwMode="auto">
          <a:xfrm>
            <a:off x="7119938" y="5859463"/>
            <a:ext cx="16891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400" b="1"/>
              <a:t>Plasmolyzed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  <p:tag name="PPTVERSION" val="XP"/>
</p:tagLst>
</file>

<file path=ppt/theme/theme1.xml><?xml version="1.0" encoding="utf-8"?>
<a:theme xmlns:a="http://schemas.openxmlformats.org/drawingml/2006/main" name="C6eActiveLectureQuestions">
  <a:themeElements>
    <a:clrScheme name="C6eActiveLectureQuestions 14">
      <a:dk1>
        <a:srgbClr val="000000"/>
      </a:dk1>
      <a:lt1>
        <a:srgbClr val="FFFFFF"/>
      </a:lt1>
      <a:dk2>
        <a:srgbClr val="333399"/>
      </a:dk2>
      <a:lt2>
        <a:srgbClr val="000000"/>
      </a:lt2>
      <a:accent1>
        <a:srgbClr val="B7DAB8"/>
      </a:accent1>
      <a:accent2>
        <a:srgbClr val="005472"/>
      </a:accent2>
      <a:accent3>
        <a:srgbClr val="FFFFFF"/>
      </a:accent3>
      <a:accent4>
        <a:srgbClr val="000000"/>
      </a:accent4>
      <a:accent5>
        <a:srgbClr val="D8EAD8"/>
      </a:accent5>
      <a:accent6>
        <a:srgbClr val="004B67"/>
      </a:accent6>
      <a:hlink>
        <a:srgbClr val="009999"/>
      </a:hlink>
      <a:folHlink>
        <a:srgbClr val="99CC00"/>
      </a:folHlink>
    </a:clrScheme>
    <a:fontScheme name="C6eActiveLectureQuestion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6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6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6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EEEDC90876E947B913D1B459EC27BE" ma:contentTypeVersion="0" ma:contentTypeDescription="Create a new document." ma:contentTypeScope="" ma:versionID="4cafca6b8387429bff49889f1d411b2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AF5BE06-C5B8-488F-BBEC-664F4498CC3C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75B8192F-7EB6-4E9F-9B43-C8FDE78000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CBAF6E-AC98-4E0E-8817-66BAC98866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301E49B2-6533-4DF7-AC01-7D9D78B9FF4D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Abhinav WG_1:Applications (Mac OS 9):Microsoft Office 2001:Templates:Presentations:Designs:CPB7_2line</Template>
  <TotalTime>7530</TotalTime>
  <Words>347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C6eActiveLectureQuestions</vt:lpstr>
      <vt:lpstr>Effects of Osmosis on Water Balance</vt:lpstr>
      <vt:lpstr>PowerPoint Presentation</vt:lpstr>
      <vt:lpstr>Water Balance of Cells Without Walls</vt:lpstr>
      <vt:lpstr>PowerPoint Presentation</vt:lpstr>
      <vt:lpstr>PowerPoint Presentation</vt:lpstr>
      <vt:lpstr>PowerPoint Presentation</vt:lpstr>
      <vt:lpstr>Water Balance of Cells with Walls</vt:lpstr>
      <vt:lpstr>PowerPoint Presentation</vt:lpstr>
    </vt:vector>
  </TitlesOfParts>
  <Company>Benjamin Cummings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CH 7 PPT Membrane Structure and Function</dc:title>
  <dc:creator>BCP User</dc:creator>
  <cp:lastModifiedBy>Peden Family</cp:lastModifiedBy>
  <cp:revision>1247</cp:revision>
  <cp:lastPrinted>2015-02-02T19:59:49Z</cp:lastPrinted>
  <dcterms:created xsi:type="dcterms:W3CDTF">2002-07-11T17:04:39Z</dcterms:created>
  <dcterms:modified xsi:type="dcterms:W3CDTF">2015-02-10T01:38:09Z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