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90" r:id="rId2"/>
    <p:sldId id="291" r:id="rId3"/>
    <p:sldId id="300" r:id="rId4"/>
    <p:sldId id="260" r:id="rId5"/>
    <p:sldId id="261" r:id="rId6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CC00"/>
    <a:srgbClr val="33CC33"/>
    <a:srgbClr val="66FF33"/>
    <a:srgbClr val="FFFF00"/>
    <a:srgbClr val="33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05" tIns="48252" rIns="96505" bIns="48252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 alt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05" tIns="48252" rIns="96505" bIns="48252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endParaRPr lang="en-US" altLang="en-U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05" tIns="48252" rIns="96505" bIns="48252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 altLang="en-U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05" tIns="48252" rIns="96505" bIns="48252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FECEF79D-F6DA-4CEF-99CE-4B2113832A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10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3CB30-1B03-48D2-A89B-F3D6773B01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82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F1CF4-6AEA-4733-B051-35139229FB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26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4B080-9468-4E69-BCAC-B8CAD82D3B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008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C12D8FD-4B80-419B-9AA0-031575B211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95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C233E-2494-4D82-AAC7-B66447BC3E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92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87150-A4C3-47A1-A35D-5B7C2E7AF7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726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1FD6E-52D5-4636-9E05-C02B2A40EE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838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D0B85-2BB5-47AC-9052-4CB652739D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26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55AFD-D3E4-4F46-B162-3B991FE4E4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67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4E069-E9CA-4CB6-9508-5C23685CFC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41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EBFAA-3A0D-407B-8708-30F13196CC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10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B4BBA-3C8A-4B8C-B081-B52CD6D50B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5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2E2DE6-A816-4906-B7EC-964DB02841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81025" y="-38100"/>
            <a:ext cx="8229600" cy="1143000"/>
          </a:xfrm>
        </p:spPr>
        <p:txBody>
          <a:bodyPr/>
          <a:lstStyle/>
          <a:p>
            <a:r>
              <a:rPr lang="en-US" altLang="en-US" sz="3000" b="1">
                <a:solidFill>
                  <a:srgbClr val="3333CC"/>
                </a:solidFill>
              </a:rPr>
              <a:t>Biology/Chemistry of Protein Structure</a:t>
            </a:r>
          </a:p>
        </p:txBody>
      </p:sp>
      <p:sp>
        <p:nvSpPr>
          <p:cNvPr id="634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2362200" cy="46482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2400" b="1" dirty="0"/>
              <a:t>Primary</a:t>
            </a:r>
          </a:p>
          <a:p>
            <a:pPr>
              <a:buFontTx/>
              <a:buNone/>
            </a:pPr>
            <a:endParaRPr lang="en-US" altLang="en-US" sz="2400" b="1" dirty="0"/>
          </a:p>
          <a:p>
            <a:pPr>
              <a:buFontTx/>
              <a:buNone/>
            </a:pPr>
            <a:endParaRPr lang="en-US" altLang="en-US" sz="2400" b="1" dirty="0"/>
          </a:p>
          <a:p>
            <a:pPr>
              <a:buFontTx/>
              <a:buNone/>
            </a:pPr>
            <a:r>
              <a:rPr lang="en-US" altLang="en-US" sz="2400" b="1" dirty="0"/>
              <a:t>Secondary</a:t>
            </a:r>
          </a:p>
          <a:p>
            <a:pPr>
              <a:buFontTx/>
              <a:buNone/>
            </a:pPr>
            <a:endParaRPr lang="en-US" altLang="en-US" sz="2400" b="1" dirty="0"/>
          </a:p>
          <a:p>
            <a:pPr>
              <a:buFontTx/>
              <a:buNone/>
            </a:pPr>
            <a:endParaRPr lang="en-US" altLang="en-US" sz="2400" b="1" dirty="0"/>
          </a:p>
          <a:p>
            <a:pPr>
              <a:buFontTx/>
              <a:buNone/>
            </a:pPr>
            <a:r>
              <a:rPr lang="en-US" altLang="en-US" sz="2400" b="1" dirty="0"/>
              <a:t>Tertiary</a:t>
            </a:r>
          </a:p>
          <a:p>
            <a:pPr>
              <a:buFontTx/>
              <a:buNone/>
            </a:pPr>
            <a:endParaRPr lang="en-US" altLang="en-US" sz="2400" b="1" dirty="0"/>
          </a:p>
          <a:p>
            <a:pPr>
              <a:buFontTx/>
              <a:buNone/>
            </a:pPr>
            <a:endParaRPr lang="en-US" altLang="en-US" sz="2400" b="1" dirty="0"/>
          </a:p>
          <a:p>
            <a:pPr>
              <a:buFontTx/>
              <a:buNone/>
            </a:pPr>
            <a:r>
              <a:rPr lang="en-US" altLang="en-US" sz="2400" b="1" dirty="0"/>
              <a:t>Quaternary</a:t>
            </a:r>
          </a:p>
        </p:txBody>
      </p:sp>
      <p:sp>
        <p:nvSpPr>
          <p:cNvPr id="63499" name="AutoShape 11"/>
          <p:cNvSpPr>
            <a:spLocks noChangeArrowheads="1"/>
          </p:cNvSpPr>
          <p:nvPr/>
        </p:nvSpPr>
        <p:spPr bwMode="auto">
          <a:xfrm rot="-5400000">
            <a:off x="2667000" y="1524000"/>
            <a:ext cx="990600" cy="11430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0" name="AutoShape 12"/>
          <p:cNvSpPr>
            <a:spLocks noChangeArrowheads="1"/>
          </p:cNvSpPr>
          <p:nvPr/>
        </p:nvSpPr>
        <p:spPr bwMode="auto">
          <a:xfrm rot="-5400000">
            <a:off x="2667000" y="5410200"/>
            <a:ext cx="990600" cy="11430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AutoShape 13"/>
          <p:cNvSpPr>
            <a:spLocks noChangeArrowheads="1"/>
          </p:cNvSpPr>
          <p:nvPr/>
        </p:nvSpPr>
        <p:spPr bwMode="auto">
          <a:xfrm rot="-5400000">
            <a:off x="2667000" y="4114800"/>
            <a:ext cx="990600" cy="11430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2" name="AutoShape 14"/>
          <p:cNvSpPr>
            <a:spLocks noChangeArrowheads="1"/>
          </p:cNvSpPr>
          <p:nvPr/>
        </p:nvSpPr>
        <p:spPr bwMode="auto">
          <a:xfrm rot="-5400000">
            <a:off x="2667000" y="2743200"/>
            <a:ext cx="990600" cy="11430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3" name="AutoShape 15"/>
          <p:cNvSpPr>
            <a:spLocks noChangeArrowheads="1"/>
          </p:cNvSpPr>
          <p:nvPr/>
        </p:nvSpPr>
        <p:spPr bwMode="auto">
          <a:xfrm rot="5400000" flipH="1">
            <a:off x="5715000" y="1524000"/>
            <a:ext cx="990600" cy="11430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tx1">
                  <a:gamma/>
                  <a:tint val="0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4" name="AutoShape 16"/>
          <p:cNvSpPr>
            <a:spLocks noChangeArrowheads="1"/>
          </p:cNvSpPr>
          <p:nvPr/>
        </p:nvSpPr>
        <p:spPr bwMode="auto">
          <a:xfrm rot="5400000" flipH="1">
            <a:off x="5715000" y="5410200"/>
            <a:ext cx="990600" cy="11430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tx1">
                  <a:gamma/>
                  <a:tint val="0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5" name="AutoShape 17"/>
          <p:cNvSpPr>
            <a:spLocks noChangeArrowheads="1"/>
          </p:cNvSpPr>
          <p:nvPr/>
        </p:nvSpPr>
        <p:spPr bwMode="auto">
          <a:xfrm rot="5400000" flipH="1">
            <a:off x="5715000" y="4114800"/>
            <a:ext cx="990600" cy="11430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tx1">
                  <a:gamma/>
                  <a:tint val="0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6" name="AutoShape 18"/>
          <p:cNvSpPr>
            <a:spLocks noChangeArrowheads="1"/>
          </p:cNvSpPr>
          <p:nvPr/>
        </p:nvSpPr>
        <p:spPr bwMode="auto">
          <a:xfrm rot="5400000" flipH="1">
            <a:off x="5715000" y="2743200"/>
            <a:ext cx="990600" cy="11430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tx1">
                  <a:gamma/>
                  <a:tint val="0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6705600" y="1828800"/>
            <a:ext cx="2362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 b="1" dirty="0"/>
              <a:t>Assembly</a:t>
            </a:r>
          </a:p>
          <a:p>
            <a:pPr>
              <a:spcBef>
                <a:spcPct val="20000"/>
              </a:spcBef>
            </a:pPr>
            <a:endParaRPr lang="en-US" altLang="en-US" sz="2400" b="1" dirty="0"/>
          </a:p>
          <a:p>
            <a:pPr>
              <a:spcBef>
                <a:spcPct val="20000"/>
              </a:spcBef>
            </a:pPr>
            <a:endParaRPr lang="en-US" altLang="en-US" sz="2400" b="1" dirty="0"/>
          </a:p>
          <a:p>
            <a:pPr>
              <a:spcBef>
                <a:spcPct val="20000"/>
              </a:spcBef>
            </a:pPr>
            <a:r>
              <a:rPr lang="en-US" altLang="en-US" sz="2400" b="1" dirty="0"/>
              <a:t>Folding</a:t>
            </a:r>
          </a:p>
          <a:p>
            <a:pPr>
              <a:spcBef>
                <a:spcPct val="20000"/>
              </a:spcBef>
            </a:pPr>
            <a:endParaRPr lang="en-US" altLang="en-US" sz="2400" b="1" dirty="0"/>
          </a:p>
          <a:p>
            <a:pPr>
              <a:spcBef>
                <a:spcPct val="20000"/>
              </a:spcBef>
            </a:pPr>
            <a:endParaRPr lang="en-US" altLang="en-US" sz="2400" b="1" dirty="0"/>
          </a:p>
          <a:p>
            <a:pPr>
              <a:spcBef>
                <a:spcPct val="20000"/>
              </a:spcBef>
            </a:pPr>
            <a:r>
              <a:rPr lang="en-US" altLang="en-US" sz="2400" b="1" dirty="0"/>
              <a:t>Packing</a:t>
            </a:r>
          </a:p>
          <a:p>
            <a:pPr>
              <a:spcBef>
                <a:spcPct val="20000"/>
              </a:spcBef>
            </a:pPr>
            <a:endParaRPr lang="en-US" altLang="en-US" sz="2400" b="1" dirty="0"/>
          </a:p>
          <a:p>
            <a:pPr>
              <a:spcBef>
                <a:spcPct val="20000"/>
              </a:spcBef>
            </a:pPr>
            <a:endParaRPr lang="en-US" altLang="en-US" sz="2400" b="1" dirty="0"/>
          </a:p>
          <a:p>
            <a:pPr>
              <a:spcBef>
                <a:spcPct val="20000"/>
              </a:spcBef>
            </a:pPr>
            <a:r>
              <a:rPr lang="en-US" altLang="en-US" sz="2400" b="1" dirty="0"/>
              <a:t>Interaction</a:t>
            </a:r>
          </a:p>
        </p:txBody>
      </p:sp>
      <p:pic>
        <p:nvPicPr>
          <p:cNvPr id="63495" name="Picture 7" descr="flow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524000"/>
            <a:ext cx="207645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508" name="Text Box 20"/>
          <p:cNvSpPr txBox="1">
            <a:spLocks noChangeArrowheads="1"/>
          </p:cNvSpPr>
          <p:nvPr/>
        </p:nvSpPr>
        <p:spPr bwMode="auto">
          <a:xfrm rot="-5400000">
            <a:off x="-1566862" y="3670300"/>
            <a:ext cx="401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1"/>
              <a:t>S T R U C T U R E</a:t>
            </a:r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 rot="5400000">
            <a:off x="7080250" y="3727450"/>
            <a:ext cx="318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1"/>
              <a:t>P R O C E S 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  <a:ln/>
        </p:spPr>
        <p:txBody>
          <a:bodyPr/>
          <a:lstStyle/>
          <a:p>
            <a:r>
              <a:rPr lang="en-US" altLang="en-US" sz="3000" b="1">
                <a:solidFill>
                  <a:srgbClr val="3333CC"/>
                </a:solidFill>
              </a:rPr>
              <a:t>Protein Assembly</a:t>
            </a:r>
          </a:p>
        </p:txBody>
      </p:sp>
      <p:pic>
        <p:nvPicPr>
          <p:cNvPr id="67590" name="Picture 6" descr="Fig_5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531938"/>
            <a:ext cx="4953000" cy="456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7598" name="Group 14"/>
          <p:cNvGrpSpPr>
            <a:grpSpLocks/>
          </p:cNvGrpSpPr>
          <p:nvPr/>
        </p:nvGrpSpPr>
        <p:grpSpPr bwMode="auto">
          <a:xfrm>
            <a:off x="76200" y="1371600"/>
            <a:ext cx="4191000" cy="4525963"/>
            <a:chOff x="48" y="1056"/>
            <a:chExt cx="2640" cy="2851"/>
          </a:xfrm>
        </p:grpSpPr>
        <p:sp>
          <p:nvSpPr>
            <p:cNvPr id="67591" name="Rectangle 7"/>
            <p:cNvSpPr>
              <a:spLocks noChangeArrowheads="1"/>
            </p:cNvSpPr>
            <p:nvPr/>
          </p:nvSpPr>
          <p:spPr bwMode="auto">
            <a:xfrm>
              <a:off x="48" y="1056"/>
              <a:ext cx="2640" cy="28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r>
                <a:rPr lang="en-US" altLang="en-US" sz="2400" b="1"/>
                <a:t>occurs at the ribosome 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r>
                <a:rPr lang="en-US" altLang="en-US" sz="2400" b="1"/>
                <a:t>involves dehydration synthesis and polymerization of amino acids attached to tRNA: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</a:pPr>
              <a:endParaRPr lang="en-US" altLang="en-US" sz="2800" b="1"/>
            </a:p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en-US" sz="2000" b="1"/>
                <a:t>NH - {A + B </a:t>
              </a:r>
              <a:r>
                <a:rPr lang="en-US" altLang="en-US" sz="2000" b="1">
                  <a:sym typeface="Wingdings" panose="05000000000000000000" pitchFamily="2" charset="2"/>
                </a:rPr>
                <a:t></a:t>
              </a:r>
              <a:r>
                <a:rPr lang="en-US" altLang="en-US" sz="2000" b="1"/>
                <a:t> A-B + H O} -COO 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</a:pPr>
              <a:endParaRPr lang="en-US" altLang="en-US" sz="2000" b="1"/>
            </a:p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r>
                <a:rPr lang="en-US" altLang="en-US" sz="2400" b="1"/>
                <a:t>thermodynamically unfavorable, with </a:t>
              </a:r>
              <a:r>
                <a:rPr lang="en-US" altLang="en-US" sz="2400" b="1">
                  <a:sym typeface="Symbol" panose="05050102010706020507" pitchFamily="18" charset="2"/>
                </a:rPr>
                <a:t>E = +10kJ/mol, thus coupled to reactions that act as sources of free energy</a:t>
              </a:r>
              <a:endParaRPr lang="en-US" altLang="en-US" sz="2400" b="1"/>
            </a:p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r>
                <a:rPr lang="en-US" altLang="en-US" sz="2400" b="1"/>
                <a:t>yields primary structure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altLang="en-US" sz="2400" b="1"/>
            </a:p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altLang="en-US" sz="2800" b="1"/>
            </a:p>
          </p:txBody>
        </p:sp>
        <p:sp>
          <p:nvSpPr>
            <p:cNvPr id="67593" name="Text Box 9"/>
            <p:cNvSpPr txBox="1">
              <a:spLocks noChangeArrowheads="1"/>
            </p:cNvSpPr>
            <p:nvPr/>
          </p:nvSpPr>
          <p:spPr bwMode="auto">
            <a:xfrm>
              <a:off x="1728" y="2592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/>
                <a:t>2</a:t>
              </a:r>
            </a:p>
          </p:txBody>
        </p:sp>
        <p:sp>
          <p:nvSpPr>
            <p:cNvPr id="67594" name="Text Box 10"/>
            <p:cNvSpPr txBox="1">
              <a:spLocks noChangeArrowheads="1"/>
            </p:cNvSpPr>
            <p:nvPr/>
          </p:nvSpPr>
          <p:spPr bwMode="auto">
            <a:xfrm>
              <a:off x="1928" y="2592"/>
              <a:ext cx="1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/>
                <a:t>n</a:t>
              </a:r>
            </a:p>
          </p:txBody>
        </p:sp>
        <p:sp>
          <p:nvSpPr>
            <p:cNvPr id="67595" name="Text Box 11"/>
            <p:cNvSpPr txBox="1">
              <a:spLocks noChangeArrowheads="1"/>
            </p:cNvSpPr>
            <p:nvPr/>
          </p:nvSpPr>
          <p:spPr bwMode="auto">
            <a:xfrm>
              <a:off x="276" y="2592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/>
                <a:t>3</a:t>
              </a:r>
            </a:p>
          </p:txBody>
        </p:sp>
        <p:sp>
          <p:nvSpPr>
            <p:cNvPr id="67596" name="Text Box 12"/>
            <p:cNvSpPr txBox="1">
              <a:spLocks noChangeArrowheads="1"/>
            </p:cNvSpPr>
            <p:nvPr/>
          </p:nvSpPr>
          <p:spPr bwMode="auto">
            <a:xfrm>
              <a:off x="288" y="2448"/>
              <a:ext cx="18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/>
                <a:t>+</a:t>
              </a:r>
            </a:p>
          </p:txBody>
        </p:sp>
        <p:sp>
          <p:nvSpPr>
            <p:cNvPr id="67597" name="Text Box 13"/>
            <p:cNvSpPr txBox="1">
              <a:spLocks noChangeArrowheads="1"/>
            </p:cNvSpPr>
            <p:nvPr/>
          </p:nvSpPr>
          <p:spPr bwMode="auto">
            <a:xfrm>
              <a:off x="2411" y="2448"/>
              <a:ext cx="1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/>
                <a:t>-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  <a:ln/>
        </p:spPr>
        <p:txBody>
          <a:bodyPr/>
          <a:lstStyle/>
          <a:p>
            <a:r>
              <a:rPr lang="en-US" altLang="en-US" sz="3000" b="1" dirty="0">
                <a:solidFill>
                  <a:srgbClr val="3333CC"/>
                </a:solidFill>
              </a:rPr>
              <a:t>Protein </a:t>
            </a:r>
            <a:r>
              <a:rPr lang="en-US" altLang="en-US" sz="3000" b="1" dirty="0" smtClean="0">
                <a:solidFill>
                  <a:srgbClr val="3333CC"/>
                </a:solidFill>
              </a:rPr>
              <a:t>Folding - Secondary</a:t>
            </a:r>
            <a:endParaRPr lang="en-US" altLang="en-US" sz="3000" b="1" dirty="0">
              <a:solidFill>
                <a:srgbClr val="3333CC"/>
              </a:solidFill>
            </a:endParaRPr>
          </a:p>
        </p:txBody>
      </p:sp>
      <p:pic>
        <p:nvPicPr>
          <p:cNvPr id="78852" name="Picture 4" descr="Fig_5_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5257800" cy="326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990600"/>
            <a:ext cx="8686800" cy="26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occurs in the cytosol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involves localized spatial interaction among primary structure elements, i.e. the amino acids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may or may not involve chaperone </a:t>
            </a:r>
            <a:r>
              <a:rPr lang="en-US" altLang="en-US" sz="2400" b="1" dirty="0" smtClean="0"/>
              <a:t>proteins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formed and stabilized by hydrogen bonding, electrostatic and van der Waals interactions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altLang="en-US" sz="2400" b="1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altLang="en-US" sz="2400" b="1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  <a:ln/>
        </p:spPr>
        <p:txBody>
          <a:bodyPr/>
          <a:lstStyle/>
          <a:p>
            <a:r>
              <a:rPr lang="en-US" altLang="en-US" sz="3000" b="1">
                <a:solidFill>
                  <a:srgbClr val="3333CC"/>
                </a:solidFill>
              </a:rPr>
              <a:t>Tertiary Structure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304800" y="1295400"/>
            <a:ext cx="4114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 b="1" dirty="0"/>
              <a:t>non-linear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 b="1" dirty="0"/>
              <a:t>3 dimensional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 b="1" dirty="0" smtClean="0"/>
              <a:t>formed </a:t>
            </a:r>
            <a:r>
              <a:rPr lang="en-US" altLang="en-US" sz="2000" b="1" dirty="0"/>
              <a:t>and stabilized by hydrogen bonding, covalent (e.g. disulfide) bonding, hydrophobic packing toward core and hydrophilic exposure to solvent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 b="1" dirty="0"/>
              <a:t>A globular amino acid polymer folded and compacted is somewhat functional (catalytic) and energetically favorable </a:t>
            </a:r>
            <a:r>
              <a:rPr lang="en-US" altLang="en-US" sz="2000" b="1" dirty="0">
                <a:sym typeface="Wingdings" panose="05000000000000000000" pitchFamily="2" charset="2"/>
              </a:rPr>
              <a:t> interaction!</a:t>
            </a:r>
          </a:p>
        </p:txBody>
      </p:sp>
      <p:pic>
        <p:nvPicPr>
          <p:cNvPr id="6161" name="Picture 17" descr="terti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05000"/>
            <a:ext cx="3522663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6781800" y="4191000"/>
            <a:ext cx="0" cy="381000"/>
          </a:xfrm>
          <a:prstGeom prst="line">
            <a:avLst/>
          </a:prstGeom>
          <a:noFill/>
          <a:ln w="6350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  <a:ln/>
        </p:spPr>
        <p:txBody>
          <a:bodyPr/>
          <a:lstStyle/>
          <a:p>
            <a:r>
              <a:rPr lang="en-US" altLang="en-US" sz="3000" b="1">
                <a:solidFill>
                  <a:srgbClr val="3333CC"/>
                </a:solidFill>
              </a:rPr>
              <a:t>Quaternary Structure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48200" y="1066800"/>
            <a:ext cx="4343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non-linear, 3 </a:t>
            </a:r>
            <a:r>
              <a:rPr lang="en-US" altLang="en-US" sz="2400" b="1" dirty="0"/>
              <a:t>dimensional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Occurs in cytosol</a:t>
            </a:r>
            <a:endParaRPr lang="en-US" altLang="en-US" sz="2400" b="1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formed by hydrogen bonding, covalent bonding, hydrophobic packing and hydrophilic </a:t>
            </a:r>
            <a:r>
              <a:rPr lang="en-US" altLang="en-US" sz="2400" b="1" dirty="0" smtClean="0"/>
              <a:t>exposure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involves interaction among tertiary structure elements of separate polymer chains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400" b="1" dirty="0"/>
          </a:p>
        </p:txBody>
      </p:sp>
      <p:pic>
        <p:nvPicPr>
          <p:cNvPr id="9226" name="Picture 10" descr="image0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3962400" cy="349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3593</TotalTime>
  <Words>212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Symbol</vt:lpstr>
      <vt:lpstr>Wingdings</vt:lpstr>
      <vt:lpstr>Default Design</vt:lpstr>
      <vt:lpstr>Biology/Chemistry of Protein Structure</vt:lpstr>
      <vt:lpstr>Protein Assembly</vt:lpstr>
      <vt:lpstr>Protein Folding - Secondary</vt:lpstr>
      <vt:lpstr>Tertiary Structure</vt:lpstr>
      <vt:lpstr>Quaternary Structure</vt:lpstr>
    </vt:vector>
  </TitlesOfParts>
  <Company>MIT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Structure</dc:title>
  <dc:creator>Faisal Reza</dc:creator>
  <cp:lastModifiedBy>Tanya Peden</cp:lastModifiedBy>
  <cp:revision>97</cp:revision>
  <dcterms:created xsi:type="dcterms:W3CDTF">2003-09-30T02:36:00Z</dcterms:created>
  <dcterms:modified xsi:type="dcterms:W3CDTF">2015-02-19T18:21:38Z</dcterms:modified>
</cp:coreProperties>
</file>