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6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CC00"/>
    <a:srgbClr val="009999"/>
    <a:srgbClr val="FF99FF"/>
    <a:srgbClr val="660066"/>
    <a:srgbClr val="9900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/>
    <p:restoredTop sz="86410"/>
  </p:normalViewPr>
  <p:slideViewPr>
    <p:cSldViewPr>
      <p:cViewPr varScale="1">
        <p:scale>
          <a:sx n="64" d="100"/>
          <a:sy n="64" d="100"/>
        </p:scale>
        <p:origin x="60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DAA38ED-F2F7-440C-8EA7-485D85EEAAC0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1A42DD-38B1-4BEA-A24B-729FE5065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25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037E23-FFAD-4925-B640-8D649813CCC7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2621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0130C0-5DC7-4192-BB56-2213E247A656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3333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21B1A5-B94A-40FC-978A-C163832DAFEE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41558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7A34D0-7360-4B8F-A851-EA491F5F6129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56067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315539-81ED-4F56-ABDE-B279A6F813F2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82274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536A028-D104-414B-A0AA-CC53C1C23780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87591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AF1044F-E627-47CD-88AA-952990BF9599}" type="slidenum">
              <a:rPr lang="en-US" altLang="en-US" sz="120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6060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34498F1-38FF-45AE-80EF-40B68D70A3AB}" type="slidenum">
              <a:rPr lang="en-US" altLang="en-US" sz="120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47386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B3D629-0CCE-4EE7-A72F-93A567B973EB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72076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58450-E6FD-4026-A223-93DC50EE0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95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6B193-E67D-4E60-914D-B69F5F905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64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48736-9559-4D46-B75C-1657655AA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3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B451F9-826F-4489-BFD5-6F13EFDA15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2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C174B-FCE2-4143-B14E-B23CD18FF4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76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3E917-661B-4282-83B8-1330324461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69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E9614-27F2-4DD2-A192-4C06AA7D7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07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46CA2-1237-453A-8D06-F7B166450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32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7FFDD-7DE1-4143-98A8-BF25635EB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3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62C26-66D3-4D11-A298-7B202C657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53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8EEF3-6A99-44A9-97A8-D358A534E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8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8E87AE-05E8-4768-8F08-9225FE05DF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ashua.edu/myclass/marshalll/anatomy/Pictures/molecule%20images/lipids/phospholipid.gi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cience.howstuffworks.com/life/cellular-microscopic/fat-cell3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CC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7707313" cy="2713038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7200" b="1" i="1">
                <a:solidFill>
                  <a:srgbClr val="663300"/>
                </a:solidFill>
                <a:latin typeface="Palatia" pitchFamily="2" charset="0"/>
              </a:rPr>
              <a:t>LIPIDS</a:t>
            </a:r>
            <a:endParaRPr lang="en-US" altLang="en-US" sz="8000" b="1" i="1">
              <a:solidFill>
                <a:srgbClr val="663300"/>
              </a:solidFill>
              <a:latin typeface="Palatia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99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ebImgShrinked" descr="Picture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772399" cy="601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00"/>
            </a:gs>
            <a:gs pos="100000">
              <a:srgbClr val="FF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71628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For a very detailed read on just how we eat, store and use our food see: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science.howstuffworks.com/life/cellular-microscopic/fat-cell3.htm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3300"/>
            </a:gs>
            <a:gs pos="50000">
              <a:srgbClr val="FFCC99"/>
            </a:gs>
            <a:gs pos="100000">
              <a:srgbClr val="6633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en-US" altLang="en-US" smtClean="0">
                <a:solidFill>
                  <a:srgbClr val="CC0000"/>
                </a:solidFill>
                <a:latin typeface="Palatia" pitchFamily="2" charset="0"/>
              </a:rPr>
              <a:t>Characteristics of Lipids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en-US" altLang="en-US" sz="2800" dirty="0" smtClean="0">
                <a:solidFill>
                  <a:srgbClr val="CC0000"/>
                </a:solidFill>
                <a:latin typeface="Palatia" pitchFamily="2" charset="0"/>
              </a:rPr>
              <a:t>Composed of Carbon, Hydrogen, and Oxygen</a:t>
            </a:r>
          </a:p>
          <a:p>
            <a:r>
              <a:rPr lang="en-US" altLang="en-US" sz="2800" dirty="0" smtClean="0">
                <a:solidFill>
                  <a:srgbClr val="CC0000"/>
                </a:solidFill>
                <a:latin typeface="Palatia" pitchFamily="2" charset="0"/>
              </a:rPr>
              <a:t>Greater than 2:1 ratio of H:O</a:t>
            </a:r>
          </a:p>
          <a:p>
            <a:r>
              <a:rPr lang="en-US" altLang="en-US" sz="2800" dirty="0" smtClean="0">
                <a:solidFill>
                  <a:srgbClr val="CC0000"/>
                </a:solidFill>
                <a:latin typeface="Palatia" pitchFamily="2" charset="0"/>
              </a:rPr>
              <a:t>Includes fats, oils, phospholipids, and cholesterol</a:t>
            </a:r>
          </a:p>
          <a:p>
            <a:r>
              <a:rPr lang="en-US" altLang="en-US" sz="2800" dirty="0" smtClean="0">
                <a:solidFill>
                  <a:srgbClr val="CC0000"/>
                </a:solidFill>
                <a:latin typeface="Palatia" pitchFamily="2" charset="0"/>
              </a:rPr>
              <a:t>Building blocks are fatty acids and glycerol.</a:t>
            </a:r>
          </a:p>
          <a:p>
            <a:r>
              <a:rPr lang="en-US" altLang="en-US" sz="2800" dirty="0" smtClean="0">
                <a:solidFill>
                  <a:srgbClr val="CC0000"/>
                </a:solidFill>
                <a:latin typeface="Palatia" pitchFamily="2" charset="0"/>
              </a:rPr>
              <a:t>Energy storage molecules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Grp="1" noChangeAspect="1"/>
          </p:cNvGraphicFramePr>
          <p:nvPr>
            <p:ph type="title"/>
          </p:nvPr>
        </p:nvGraphicFramePr>
        <p:xfrm>
          <a:off x="1981200" y="1828800"/>
          <a:ext cx="4800600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5" imgW="1457167" imgH="923867" progId="Paint.Picture">
                  <p:embed/>
                </p:oleObj>
              </mc:Choice>
              <mc:Fallback>
                <p:oleObj name="Bitmap Image" r:id="rId5" imgW="1457167" imgH="92386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4800600" cy="3043238"/>
                      </a:xfrm>
                      <a:prstGeom prst="rect">
                        <a:avLst/>
                      </a:prstGeom>
                      <a:solidFill>
                        <a:srgbClr val="008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822450" y="655638"/>
            <a:ext cx="5205413" cy="762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accent2"/>
                </a:solidFill>
                <a:latin typeface="Palatia" pitchFamily="2" charset="0"/>
              </a:rPr>
              <a:t>Fatty Acid Structure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5105400"/>
            <a:ext cx="6750050" cy="9461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2800">
                <a:solidFill>
                  <a:schemeClr val="accent2"/>
                </a:solidFill>
                <a:latin typeface="Palatia" pitchFamily="2" charset="0"/>
              </a:rPr>
              <a:t>Carboxyl group (COOH) forms the acid.</a:t>
            </a:r>
          </a:p>
          <a:p>
            <a:pPr>
              <a:buFontTx/>
              <a:buChar char="•"/>
            </a:pPr>
            <a:r>
              <a:rPr lang="en-US" altLang="en-US" sz="2800">
                <a:solidFill>
                  <a:schemeClr val="accent2"/>
                </a:solidFill>
                <a:latin typeface="Palatia" pitchFamily="2" charset="0"/>
              </a:rPr>
              <a:t>“R” group is a hydrocarbon chain.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en-US" altLang="en-US" smtClean="0">
                <a:solidFill>
                  <a:srgbClr val="000099"/>
                </a:solidFill>
                <a:latin typeface="Palatia" pitchFamily="2" charset="0"/>
              </a:rPr>
              <a:t>A Representative Fatty Acid</a:t>
            </a:r>
          </a:p>
        </p:txBody>
      </p:sp>
      <p:pic>
        <p:nvPicPr>
          <p:cNvPr id="6147" name="Picture 3" descr="3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59436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easynotecards.com/uploads/510/24/_6da06025_13a2d7978ef__8000_00000078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83"/>
          <a:stretch/>
        </p:blipFill>
        <p:spPr bwMode="auto">
          <a:xfrm>
            <a:off x="6858000" y="2387600"/>
            <a:ext cx="1600200" cy="355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B2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3_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"/>
            <a:ext cx="6858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143000" y="2362200"/>
            <a:ext cx="1598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000099"/>
                </a:solidFill>
                <a:latin typeface="Palatia" pitchFamily="2" charset="0"/>
              </a:rPr>
              <a:t>Saturated</a:t>
            </a:r>
          </a:p>
          <a:p>
            <a:r>
              <a:rPr lang="en-US" altLang="en-US" dirty="0">
                <a:solidFill>
                  <a:srgbClr val="000099"/>
                </a:solidFill>
                <a:latin typeface="Palatia" pitchFamily="2" charset="0"/>
              </a:rPr>
              <a:t>Fatty Acid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851525" y="1349375"/>
            <a:ext cx="18684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0099"/>
                </a:solidFill>
                <a:latin typeface="Palatia" pitchFamily="2" charset="0"/>
              </a:rPr>
              <a:t>Unsaturated</a:t>
            </a:r>
          </a:p>
          <a:p>
            <a:r>
              <a:rPr lang="en-US" altLang="en-US">
                <a:solidFill>
                  <a:srgbClr val="000099"/>
                </a:solidFill>
                <a:latin typeface="Palatia" pitchFamily="2" charset="0"/>
              </a:rPr>
              <a:t>Fatty Acid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0066"/>
            </a:gs>
            <a:gs pos="100000">
              <a:srgbClr val="FF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en-US" sz="7200" dirty="0" smtClean="0">
                <a:solidFill>
                  <a:schemeClr val="bg2"/>
                </a:solidFill>
                <a:latin typeface="Palatia" pitchFamily="2" charset="0"/>
              </a:rPr>
              <a:t>Glycerol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981200" y="1905000"/>
          <a:ext cx="5029200" cy="408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Bitmap Image" r:id="rId4" imgW="1476309" imgH="1200336" progId="Paint.Picture">
                  <p:embed/>
                </p:oleObj>
              </mc:Choice>
              <mc:Fallback>
                <p:oleObj name="Bitmap Image" r:id="rId4" imgW="1476309" imgH="120033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05000"/>
                        <a:ext cx="5029200" cy="408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99CCFF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altLang="en-US" sz="5400" b="1" dirty="0" smtClean="0">
                <a:solidFill>
                  <a:schemeClr val="bg2"/>
                </a:solidFill>
                <a:latin typeface="Palatia" pitchFamily="2" charset="0"/>
              </a:rPr>
              <a:t>Synthesis of a Fat</a:t>
            </a:r>
          </a:p>
        </p:txBody>
      </p:sp>
      <p:pic>
        <p:nvPicPr>
          <p:cNvPr id="9219" name="Picture 3" descr="3_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8199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047750" y="1367135"/>
            <a:ext cx="3733800" cy="1071265"/>
            <a:chOff x="1047750" y="1367135"/>
            <a:chExt cx="3733800" cy="1071265"/>
          </a:xfrm>
        </p:grpSpPr>
        <p:sp>
          <p:nvSpPr>
            <p:cNvPr id="2" name="TextBox 1"/>
            <p:cNvSpPr txBox="1"/>
            <p:nvPr/>
          </p:nvSpPr>
          <p:spPr>
            <a:xfrm>
              <a:off x="1047750" y="1367135"/>
              <a:ext cx="3733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Dehydration synthesis</a:t>
              </a:r>
              <a:endParaRPr lang="en-US" dirty="0"/>
            </a:p>
          </p:txBody>
        </p:sp>
        <p:cxnSp>
          <p:nvCxnSpPr>
            <p:cNvPr id="4" name="Straight Arrow Connector 3"/>
            <p:cNvCxnSpPr/>
            <p:nvPr/>
          </p:nvCxnSpPr>
          <p:spPr bwMode="auto">
            <a:xfrm>
              <a:off x="2438400" y="1752600"/>
              <a:ext cx="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riglycer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612"/>
            <a:ext cx="7086600" cy="669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20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0099"/>
            </a:gs>
            <a:gs pos="4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telstar.ote.cmu.edu/biology/MembranePage/images/representatio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76962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9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166</TotalTime>
  <Words>106</Words>
  <Application>Microsoft Office PowerPoint</Application>
  <PresentationFormat>On-screen Show (4:3)</PresentationFormat>
  <Paragraphs>30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Palatia</vt:lpstr>
      <vt:lpstr>Times New Roman</vt:lpstr>
      <vt:lpstr>Blank Presentation</vt:lpstr>
      <vt:lpstr>Bitmap Image</vt:lpstr>
      <vt:lpstr>PowerPoint Presentation</vt:lpstr>
      <vt:lpstr>Characteristics of Lipids</vt:lpstr>
      <vt:lpstr>PowerPoint Presentation</vt:lpstr>
      <vt:lpstr>A Representative Fatty Acid</vt:lpstr>
      <vt:lpstr>PowerPoint Presentation</vt:lpstr>
      <vt:lpstr>Glycerol</vt:lpstr>
      <vt:lpstr>Synthesis of a Fat</vt:lpstr>
      <vt:lpstr>PowerPoint Presentation</vt:lpstr>
      <vt:lpstr>PowerPoint Presentation</vt:lpstr>
      <vt:lpstr>PowerPoint Presentation</vt:lpstr>
      <vt:lpstr>PowerPoint Presentation</vt:lpstr>
    </vt:vector>
  </TitlesOfParts>
  <Company>Cincinnati Country Day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</dc:title>
  <dc:creator>Cheryl Massengale</dc:creator>
  <cp:lastModifiedBy>Tanya Peden</cp:lastModifiedBy>
  <cp:revision>9</cp:revision>
  <dcterms:created xsi:type="dcterms:W3CDTF">1998-07-22T20:04:28Z</dcterms:created>
  <dcterms:modified xsi:type="dcterms:W3CDTF">2015-02-18T16:27:24Z</dcterms:modified>
</cp:coreProperties>
</file>