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3" r:id="rId2"/>
    <p:sldId id="274" r:id="rId3"/>
    <p:sldId id="275" r:id="rId4"/>
    <p:sldId id="289" r:id="rId5"/>
    <p:sldId id="287" r:id="rId6"/>
    <p:sldId id="276" r:id="rId7"/>
    <p:sldId id="277" r:id="rId8"/>
    <p:sldId id="278" r:id="rId9"/>
    <p:sldId id="257" r:id="rId10"/>
    <p:sldId id="296" r:id="rId11"/>
    <p:sldId id="280" r:id="rId12"/>
    <p:sldId id="258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82" r:id="rId21"/>
    <p:sldId id="284" r:id="rId22"/>
    <p:sldId id="297" r:id="rId23"/>
    <p:sldId id="283" r:id="rId24"/>
    <p:sldId id="285" r:id="rId25"/>
    <p:sldId id="306" r:id="rId26"/>
    <p:sldId id="266" r:id="rId27"/>
    <p:sldId id="269" r:id="rId28"/>
    <p:sldId id="286" r:id="rId29"/>
    <p:sldId id="265" r:id="rId30"/>
    <p:sldId id="262" r:id="rId31"/>
    <p:sldId id="290" r:id="rId32"/>
    <p:sldId id="270" r:id="rId33"/>
    <p:sldId id="271" r:id="rId34"/>
    <p:sldId id="291" r:id="rId35"/>
    <p:sldId id="292" r:id="rId36"/>
    <p:sldId id="263" r:id="rId37"/>
    <p:sldId id="264" r:id="rId38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y.do/wp-content/uploads/2013/04/Why-do-plant-roots-grow-down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-h8I3cqpgn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GYs4KS_dj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ooMo5k2w5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mzbQsIdaF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7062"/>
            <a:ext cx="7772400" cy="1780108"/>
          </a:xfrm>
        </p:spPr>
        <p:txBody>
          <a:bodyPr/>
          <a:lstStyle/>
          <a:p>
            <a:r>
              <a:rPr lang="en-CA" dirty="0" smtClean="0"/>
              <a:t>Why Should We Care About Plants?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560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96718"/>
            <a:ext cx="8370277" cy="3450696"/>
          </a:xfrm>
        </p:spPr>
        <p:txBody>
          <a:bodyPr>
            <a:noAutofit/>
          </a:bodyPr>
          <a:lstStyle/>
          <a:p>
            <a:pPr>
              <a:buNone/>
            </a:pPr>
            <a:endParaRPr lang="en-CA" sz="2800" dirty="0"/>
          </a:p>
          <a:p>
            <a:r>
              <a:rPr lang="en-CA" sz="2800" dirty="0" smtClean="0"/>
              <a:t>These </a:t>
            </a:r>
            <a:r>
              <a:rPr lang="en-CA" sz="2800" b="1" dirty="0" smtClean="0">
                <a:solidFill>
                  <a:srgbClr val="FF0000"/>
                </a:solidFill>
              </a:rPr>
              <a:t>TWO</a:t>
            </a:r>
            <a:r>
              <a:rPr lang="en-CA" sz="2800" dirty="0" smtClean="0"/>
              <a:t> characteristics have a great influence on the overall structure and functions of the plant.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CHARACTERISTICS COME TO MIND WHEN YOU THINK OF PLANTS?</a:t>
            </a:r>
            <a:endParaRPr lang="en-CA" dirty="0"/>
          </a:p>
        </p:txBody>
      </p:sp>
      <p:pic>
        <p:nvPicPr>
          <p:cNvPr id="2050" name="Picture 2" descr="http://www.freegrab.net/chlorophyll%20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48393">
            <a:off x="1584326" y="4127718"/>
            <a:ext cx="2184111" cy="2184111"/>
          </a:xfrm>
          <a:prstGeom prst="rect">
            <a:avLst/>
          </a:prstGeom>
          <a:noFill/>
        </p:spPr>
      </p:pic>
      <p:pic>
        <p:nvPicPr>
          <p:cNvPr id="2052" name="Picture 4" descr="Why do plant roots grow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2030">
            <a:off x="4269346" y="4219364"/>
            <a:ext cx="3309173" cy="2132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533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9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Two Main Body Systems</a:t>
            </a:r>
            <a:br>
              <a:rPr lang="en-CA" dirty="0" smtClean="0"/>
            </a:br>
            <a:r>
              <a:rPr lang="en-CA" dirty="0" smtClean="0"/>
              <a:t>Roots and Shoots!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899" y="2148322"/>
            <a:ext cx="4340102" cy="4410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200" dirty="0" smtClean="0"/>
              <a:t>Shoot system</a:t>
            </a:r>
            <a:r>
              <a:rPr lang="en-US" sz="3200" dirty="0" smtClean="0"/>
              <a:t> </a:t>
            </a:r>
          </a:p>
          <a:p>
            <a:r>
              <a:rPr lang="en-US" sz="2800" dirty="0" smtClean="0"/>
              <a:t>Consists of the stem, </a:t>
            </a:r>
          </a:p>
          <a:p>
            <a:pPr>
              <a:buNone/>
            </a:pPr>
            <a:r>
              <a:rPr lang="en-US" sz="2800" dirty="0" smtClean="0"/>
              <a:t>leaves, and flowers</a:t>
            </a:r>
            <a:r>
              <a:rPr lang="en-CA" sz="2800" dirty="0" smtClean="0"/>
              <a:t> </a:t>
            </a:r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endParaRPr lang="en-CA" sz="3200" dirty="0" smtClean="0"/>
          </a:p>
          <a:p>
            <a:pPr>
              <a:buNone/>
            </a:pPr>
            <a:r>
              <a:rPr lang="en-CA" sz="3200" dirty="0" smtClean="0"/>
              <a:t>Root system</a:t>
            </a:r>
          </a:p>
          <a:p>
            <a:r>
              <a:rPr lang="en-CA" dirty="0" smtClean="0"/>
              <a:t> </a:t>
            </a:r>
            <a:r>
              <a:rPr lang="en-US" dirty="0" smtClean="0"/>
              <a:t>Made up of separate roots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673" y="1881920"/>
            <a:ext cx="40862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22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092" y="2280601"/>
            <a:ext cx="8792308" cy="4444579"/>
          </a:xfrm>
        </p:spPr>
        <p:txBody>
          <a:bodyPr>
            <a:normAutofit/>
          </a:bodyPr>
          <a:lstStyle/>
          <a:p>
            <a:pPr lvl="1"/>
            <a:r>
              <a:rPr lang="en-CA" sz="3200" b="1" dirty="0" smtClean="0">
                <a:solidFill>
                  <a:srgbClr val="FF0000"/>
                </a:solidFill>
              </a:rPr>
              <a:t>SHOOT SYSTEM</a:t>
            </a:r>
            <a:r>
              <a:rPr lang="en-CA" sz="3200" dirty="0" smtClean="0"/>
              <a:t> </a:t>
            </a:r>
          </a:p>
          <a:p>
            <a:pPr lvl="1"/>
            <a:r>
              <a:rPr lang="en-CA" sz="3200" dirty="0" smtClean="0"/>
              <a:t>system in flowering plant that is specialized to </a:t>
            </a:r>
          </a:p>
          <a:p>
            <a:pPr lvl="2"/>
            <a:r>
              <a:rPr lang="en-CA" sz="2800" dirty="0" smtClean="0"/>
              <a:t>conduct food and water </a:t>
            </a:r>
          </a:p>
          <a:p>
            <a:pPr lvl="2"/>
            <a:r>
              <a:rPr lang="en-CA" sz="2800" dirty="0" smtClean="0"/>
              <a:t>photosynthesize</a:t>
            </a:r>
          </a:p>
          <a:p>
            <a:pPr lvl="2"/>
            <a:r>
              <a:rPr lang="en-CA" sz="2800" dirty="0" smtClean="0"/>
              <a:t>reproduce sexually </a:t>
            </a:r>
          </a:p>
          <a:p>
            <a:pPr lvl="1"/>
            <a:r>
              <a:rPr lang="en-CA" sz="3200" dirty="0" smtClean="0"/>
              <a:t> consists of leaf, flower, and the 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HIERARCHY OF PLANT BODY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257504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392"/>
            <a:ext cx="8229600" cy="64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7" y="187379"/>
            <a:ext cx="8923612" cy="667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64" y="120785"/>
            <a:ext cx="8915916" cy="673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46" y="166256"/>
            <a:ext cx="8684581" cy="653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7" y="150381"/>
            <a:ext cx="8485933" cy="637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36"/>
            <a:ext cx="8844901" cy="663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18" y="146401"/>
            <a:ext cx="8536191" cy="642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39814"/>
            <a:ext cx="7408333" cy="3868617"/>
          </a:xfrm>
        </p:spPr>
        <p:txBody>
          <a:bodyPr>
            <a:normAutofit/>
          </a:bodyPr>
          <a:lstStyle/>
          <a:p>
            <a:r>
              <a:rPr lang="en-CA" sz="3200" dirty="0"/>
              <a:t>Food source</a:t>
            </a:r>
          </a:p>
          <a:p>
            <a:r>
              <a:rPr lang="en-CA" sz="3200" dirty="0"/>
              <a:t>Provide oxygen</a:t>
            </a:r>
          </a:p>
          <a:p>
            <a:r>
              <a:rPr lang="en-CA" sz="3200" dirty="0"/>
              <a:t>Foundation of the food chain</a:t>
            </a:r>
          </a:p>
          <a:p>
            <a:r>
              <a:rPr lang="en-CA" sz="3200" dirty="0"/>
              <a:t>Water (plants help regulate the water cycle and purify water bodies)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Should We Care About Plants?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614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0601"/>
            <a:ext cx="8229600" cy="4444579"/>
          </a:xfrm>
        </p:spPr>
        <p:txBody>
          <a:bodyPr>
            <a:normAutofit/>
          </a:bodyPr>
          <a:lstStyle/>
          <a:p>
            <a:pPr lvl="1"/>
            <a:r>
              <a:rPr lang="en-CA" sz="3200" b="1" dirty="0" smtClean="0">
                <a:solidFill>
                  <a:srgbClr val="FF0000"/>
                </a:solidFill>
              </a:rPr>
              <a:t>ROOT SYSTEM</a:t>
            </a:r>
          </a:p>
          <a:p>
            <a:pPr lvl="1"/>
            <a:r>
              <a:rPr lang="en-CA" sz="3200" dirty="0" smtClean="0"/>
              <a:t>anchors the plant</a:t>
            </a:r>
          </a:p>
          <a:p>
            <a:pPr lvl="1"/>
            <a:r>
              <a:rPr lang="en-CA" sz="3200" dirty="0" smtClean="0"/>
              <a:t>absorbs water and minerals through tiny root hairs</a:t>
            </a:r>
          </a:p>
          <a:p>
            <a:pPr lvl="1"/>
            <a:r>
              <a:rPr lang="en-CA" sz="3200" dirty="0" smtClean="0"/>
              <a:t>conducts water and nutrients</a:t>
            </a:r>
          </a:p>
          <a:p>
            <a:pPr lvl="1"/>
            <a:r>
              <a:rPr lang="en-CA" sz="3200" dirty="0" smtClean="0"/>
              <a:t>stores food and nutrients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HIERARCHY OF PLANT BODY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824505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xMTEhUUExQWFhUWGRwbGRgYGSAcHBgbGxodGiAdIBkaHCggGholGxwdITEhJykrLi4uGB8zODMsNygtLisBCgoKDg0OGhAQGywkHyQsLCwsLCwsLCwsLCwsLCwsLCwsLCwsLCwsLCwsLCwsLCwsLCwsLCwsLCwsLCwsLCwsLP/AABEIAMEBBQMBIgACEQEDEQH/xAAbAAACAgMBAAAAAAAAAAAAAAADBAIFAAEGB//EAEIQAAECBAQDBwIEBQMCBQUAAAECEQADITEEEkFRImFxBRMygZGhsQbwQsHR4RQzUnLxI4KyB2IVJEOSwkRTY3PS/8QAFwEBAQEBAAAAAAAAAAAAAAAAAQACA//EACARAQEBAAICAwEBAQAAAAAAAAABEQIhEjEDQVFhEzL/2gAMAwEAAhEDEQA/APPZvaE1ZJS4AqWehNWr00p8w52Z2kuTmJSogh+E0S9iWpb4G8MzcKJEtcyUuhIGYqqCHehHE+1+UJDtRYdwjUDKMpLhqpLcJG4owLb86FvhMIZiu8lOsLWoVoUkJdJVXw5hXlzMdgjEd1JEyaCGAcXL6gefOOZHbCJJR3YYFlBJSAFOA6EkFkmrkVAJ9emweJViZeeStSABU5a5gxYIUKvUeLX0YVl2dikzPCFCj8SSPe0W0qXCuC7PSguNgGPIMCNi1C14sJiWSeLLz5ksPennGkJLlxOaEIdailLCqlFqCsc1252jiAV9yZYEpGcKBUSWOVYIA0CnytsQSzRzXZPa+IUv/UlpmZkrlpzNnQtLqylRUGWWLgtQUFGjN5J3iPqGSthKUSVFgoIUpOjGjOlyzuA7g1pEsS5T3yKpHEGSADd/GQampIpU3rHk2LxWKKxJZQUkKBQQKKJ71aqigLZq2AItSLWZ9Q4iXJVKmZkUCkqf8LgFLKIJNMmZLlirRzGfMadwUiShSpq5qcRNmd2ZUqXldaxmKswSWDBbFR1zmwEUeIlzcOUJUjOpCCSkqCkpBPEqWAKEZSM7mqXdg0b7CkYmbMzyirOSkqBZJmi+UEVKSGcClnahHT/XOHKJGHmShkWpwtqLTMIDpvQsSG2HqXuJUS/plM9EubLUXUCkpUQSFtVRIJHds6s1AMyWd2h3s2UMDOGHxmQlIK5RBBT3hYgEqZIAClE/3UvXn8Nj8SkoBnOyXRxqBD0vLNaC5dgkBwaRYTu2/wCKHcYlI75somKcol5iSVuxX3ilZWAp0SYIYj9azkTJ6p2HkqTlAE0FJCZrFs6dDoP+755ucULlmYFcYKWS10kMTm3BGrXNyYuPqbCYzDlEubNQQoBaSgvnQ7OSRmdx+KxJ5xU4/soIkIxAmpWZiuOWhJ4BorMKMSCGoxGujiVDgKUSW/Zh+sGw0grmIQG4lBLmxcs/vCjJUskmjPV61tSxvWOj+kZCcRipSSVJuxSWIUBwkO78QBbW1LhoPL7EmTUzUyk5ZchIXxlk/wCokE/6lOIoCCxcOSAwIBc+nvomZOCjLWlRQpgpJdC6JSqpH4czilciqWj1nAdipwyf/LIAU3HLtnuygpqTANbEAJOhTw31L2omTOCMLN/hs8tctSVS1JyF1NkUkMSlV2JAOZiCYsxWEu2Jo7Mkqw4H/mJhK0KCnMuXmVlzG+cBwG2JffgRLzFJNQTVnrVjzrXY3hzHYhc+bRSpofKkrVxKFkkqVc625bwNKwoqKZRSBlNF+AcRIH9QI1L2O0ZujUMXLQ4MpSFBiS6SMrGicxDuzF6iutYXWWCVUpTTWtEhtelWiaVlSiE5mUC4AckXAyg0NvbaB4hJ41JRlTmAapyFna723HpGewkSzlg55fvTet4zDVAcqBNQyScwHK1x7mDYfjMoOM6lplkKoA5oSWcCt66xrH4ZUpWRQCSKgZnYGoZi1tOTtFhK4qUrxKTQtZmqHo1unlA8fLCMqHC1AMSPDUAsCLkEqcwScTUt0/XeI4FIVMAKSp9EliT1Y1esOorLTWzuLD7oW/OJBVaBy1ulbxYyJBW5StCGJAClVBo7AAkv0udbRLtOUhEwJlqzqFVLUUkZiHZLJFAaVu2kOLBMB2ktEzMpWbQ9LPW1fmLPE9sAy8yWzWUAXykuQHLOY5RRBqSAH0Gm7baQNCi9DW4bSlfaGWmV0KUFQBzB2Dv92jIr8H2ipDs1gNXo/wCreUZCdGwk9KSjOnNLZOZySkK8XiLgE2YNbRnguPXLmlRQ4Jc/6ieJTgNlZ68Lf7upi2x/01NyoRKfKAxcj8RYmztqQ+pa0Dwv0nM70ABTZRlXZlOQCQRQcLtcAioJEOUKyVhFS0hU1KtMiTTMFA5i3LqKkR3fYf1DJlYbxd4pALhIYqZmowa9qtlVWjxyHamBTLBKpy1KLsQMyCsHiCllTBV6DQC70AjDFaqSijuwrOMqlJDB1GpOUittwXGh6Qva3bk2avO5TVwkKLCm7Am9HtUWiwkT8ZMEuckqUtLIBTmzMpikkpLFWavFep0cKDEHCrd5cwIUCnNxBTBSbEl0FrCxUKhhBuxPqOZhpjS2MtRSchOYZnS6gS2ZbbszkEUgC8k9pTlIQMXNmILlIUEpUlKUscxUTVWZIJqSUpUbVg8rHITKkpGYkgJlhYQsqUVFCywIWoqAIqAQyqgk5gns6fjkju8UZspBbuwgpyJdkkpbiY2YKNC1ouuxfpSZJWVrdeSYlSjmIzOuWrvGzM6cmcuHNjYNdlXfTc+diMQk4mWmYiTRQyOlalBKHUySlZShqnkdS80/T+Hm4qcpSUow6QQpaKBE1aSt8z8UtATk0ZSmAi3wspQQuTh5dCVLKcuXKbHu5jHjIJTV/wCWY5Wd2XikJy5Skp4CpLcRmKUAlSgwDHMHD+LK9QIitO2Z6MA0oNPURLmSZhSQEgK4eIliMtMwL+GooYocZisRNEwTErJUy/EahS0kLMtmPJ2LvdwI6uT9FzFYRM3KJS8qXrmIQlJOpFS4eoAylkigjge0hlWUIICUnKCHa6gq5dq7O0Z5dIKZiWSAqWhgKDVSnYqW54ri1CH8pTca4cEqmnxrSCO8zElyBUl2ALjhYNVwriZ5zpKiFZUs5DggVZiHufc6R0X05i8GcLPk4iWtSphzZ0BCe7AqFBSiMxf8IFnpUvRkj2XPRKxB77LNldymWrMoMFTAlQyqD5QlIooBhl2NUcdIMnMlKiETahrLTxAHdiCaHcxZTOz5ImJXJchU2a2ZlBKZc4pRRVFEpCA2atQ4rFVjsQpaKrC+7CQnKGYHMSToFF6jlyhOqiVQmg5N5lo6n6A7Vl4afnWwJauRK2rUjMQQp2PC5NY5ceJW9Pz0i6+ncGlSVkvmkjOkpY+BC1WKgHdIIFSbMzxqqvRpX1XOWms/upq85Q0pkrQCci1EhRSxdJQXLEeG44v6g7YVNkJzVnTazF5GGQEEJSVAKJfKpRFHpYCDdmdoLmBQXOAQFSwvO+XukMGcTBmUS3AP6XdwIre2+0TNmhImFcqU+QlLZnYk5MxCVKIq1KDzESwPZsxSxlKahgrMyUljVRIoWCqGtCztFj2EtCR3k1PeIK/6wVqNCUkeIpLKtQKXqwfeGUlaSykywhBmBJeYZiigVUMuUl6AHw5tGUVITMWlClpqpK2JKxxOQXLBVQTo5ekZ7Cy7PnJGIE9aElK1FC5fElTEgKlpNGV3arkh2Ig/bH/h+bLIWopJKzMU9AKCXlF2S9VB3FTWKzsztNeGmEy1IK3WnKpOdNSCTWlwGO4GkAxM5Kys5USkAG6lKKlkAEiruWegYMIdRfFEKUEhQUHZJNKC1BzJ0r7RF3CVFN6m2gFKeEfl0iWGQFpLEJXXMC+bQOALgvAppWlKn1YmlnDvyLelYykJz2ZzSpfNr60jJiHBdQcMzl3/AFgk5RWksSbO7nXpGkoAFQBXK551FKtX8USRlEuSSQGIJTTn6GF2alTzFjr6tBAoXzPuG6+tYjNUkt0qOf5n9YYkMXhCHehGh5baHygUxZAACix/CKMaVoA8HmIUQBRQy3D0ruRuYBNTqLBvONRDGSSzBqVzJcnnGQJSgOT8vu1oyEvaJCIre2e2VS192hJfISOAkqUXZqjhS2ZR2DRcyUxy/bkpf8RnzMgKQChZYKIOgdIKeIEl3GZ9GHS0qvtXIJiUrm5iLJSjMCAc6gqWVDKTMCn1LgUAIhbDzwjvCvOnMQyMy0igOZSkgMXBcpS7AkANUMysEheH/wBHu5akzAmXKzutdQkrDkBQUSnRrjrfYH6TxGTEGeELUTl/luQjKV50VFXVlYVDKAOh5hzvafaCKS2JShxKSpLJSVpAUFJQwUpDkZgKcIIIYRUnBpEtKioIVmr+KhBZ0gOCGqP+5NIPiJcwJClAj8KllLAf+kHUnROWuhYUNRHW4P6b7LAR32PQVKQCUhaQM5LkpLAENw13elGvYxV9mdsIkKQZUpCAtIMxM4zDzfhISpJBGXZy/L0TsDtbCLkKmBMrOtWUpUe7C8oKiKghQAWWFaNHkuNTLE1swmpzMVAs9ga5WJIDuAb3LPFthpCZMsTzKzAjux3jlJzOBMQNcuUgpU4BUi1hncMr0Dsbtd5qj3TGssLSp0TVJUMiRMYJZEtwQGsuOn7XwwmYdSU0SUkEI8bn+lqFWYvW7c44D6LnLmImM61IRlllAZCVpSkjLkHiJGd+FyFO+pMd2djBOlTFqnS0CWCyllZ7xJyjOUKcDKQSSwS5ANXOpei6b6272T2cUhasxASruwB+EvZNnudQDa0eITSq2g09mbk/vHrX/ULt6aEJlAMggBcwBWQlbhgsVJAcsK2NaR5niJCQqWoD/TUpQTw+NmLZXcXSKi1eKMc+6iWKwXdlOdw6QogitdCHuDQg260i77OxyMGQtLTSqWUqSRwpLWQXBzaFTFgoVJaFJvZi1HPPzSioOhSk0XpSrtQ1FBSzxZK7NSJWIShKRNM1s81SaypblSkhVeJaWIYuEgaERAlX+EQELlTEzGQQ3GgS8swoYpDuo5uEV1Jcwl2vNX3aETkoUQlASty4DMkXqGFiHD6OIB2fiFoHdynKlgCYP6quEkvTahBLm8IYtd3BSCTQeFxsRRTdfxRrFhOc1S/Lnp7Uh/CLIQRopi51IzNXoTrU7sIq51CQHbSGJUxanFGe70H25jVnRo04d4ps2QPR3YD5Ai17Pw8gP3yj3RBAKWKwoAEKYlspJIvXaGPo/wCn0T5gViJgRISoZ1C9aMH/AO4pc6BUXnbmIQJqsNLEpEhKGSrxBkPMzaZpixlNf6hybFgrn8XMdWYJSkLqEpYM5UlJCBTMz+p3EVuIlDOWBAccJuA7gF6lmuweJzJDpBAclIBKUqob7NrVjXURtWXJLJKiSC5poq1a7/lAi6E0UWe5A5B3c7CJGQkg5nzZcwAZneoa5Ye1dS2IUpKksASHYMWNGpzaBSpxBSDQBnG7Uu3voz6CJkxKUFLYJzOgBxQukDic839IjNlrSylWILUGjpLgefq8CUujAVa7c6j1PqIIZxUkAO8tLBtU3JI6uSefKDSySoKdJITQC1Wd7jz3tC4INCKl2DlnSkEU8y2o30gi5wIFKDc60HkDQtABiUhnSDf35mraeUMWI94VFiyTy5bnUwWWqrqLudN/Oh1geHQlyFH+0E8IJ1O0FxGGUlTkOKFw9HDte1x5Q6kZskkApsCfdrc2NmpAyBYhi/ESNTy2BeMkYpQBDUILhn8/UxJEtRIJdVtNWJ9f3hQskAUISLXq/O0bhXETSsuFB9dH5kk1MZAdey4btBGRSypLJrQGiXZyLwDFYzBLJE2Z+IFTOLWTmDEDXn5l+Owfai0KUZbICqKQeJLHTLAkzwFpDAGwIL0HLyEN+RrHov0b2NJlJV3U7vUFZUhL0l1NBV7FlaFrAx2MtqDU2jxjBY0hQZWUE1LtlO4IFGj0PsntVlNMK1szKIDDhsCmqnKXeoNbtDx+RY6FfZ8gJJUhASA5owDL7x23zjM+8UnaOIxq8QvukHIghKEGmb/STNKiXF3yM4YnVmi1m9uSEJUpaxkQWqC5VegrmHPRvQg7bSvL3JTxgl1GoYPVF7a8to1bFjhPqPsp0TFY1C5s1CwiUQ4SpKlcCXHHlY1UVEgzEp4iIsOycBOQlPfSV4jDS1nwoQVoVL/0wlSM5K8oSBQAgoHiubPHfVKAoonS0TMoDlBdjmCmsdUpVTYR0vZXbWGmgrQtIJYqBISXtUPel+QjMvG32vGxTfTnZstKlqw0xP8ADzFJPEXUlYASUMWUk0BY2Om3G9s/Upw2KnqRP7xaVlCJWUqoDV1aqzAG58PRvRe3fpvDTs0yZLJVlL5FqRnGy8ik5x/caR5/9JfT6V4t5csBKTVCj4EpUGKhUqUVJcVBqDVorM6BXCiTPSmTi5f8LMUc0qYpACZiyCrjmDwu44U5RVy5IhqZh0YHDYedjD3mTEgd0WJTL7tQICVal0rNQGKeUenY3siQuSqUuWDLIPCztShAGo0a2jR5b/4Xg8EqTNnYz+JntQrTmSgJs0okkaAOS1wIrPH2lb9SfU6u015ZUsSpQrmUkrmLCXFGBANbDcVNo5uTLkpeYpK5gYlImOUkkM6ilQDh30AO+rfaOJmqX3roCRMCkAqS4UDmBKaZqBL2owqYrMJhzNXNOZIoVF1ZQak3JoH9HGjkZ8gd7D7fQiUUGUErfhWkmlEgjKo5ct1u7g7UIo+0CCgF7uWZgA+iXLB/dJqYFMwxSS6S1wa1S7AgszUZ+cCxj0Tu5Z9t+cM9r7Bw9GN6OxDtfQ9I7D/pz2D/AB+LShQ/0kcc1/xBKgAkMzO4FLVMcxKwjtcBhsKb/e8emf8ASdfdmeZakIWpkIK8xSpTKISQkMXLG4LAs9YbZp61e/XU1EqShKUokqKzlVJST3aCBLmq/wDyAoIDZUhw7nKY4P6pxslSWlGaCVpSlEwscgSXVlIACSwJH9jAsSO0/wCoPZyJSCvETVGanKMMEVzJA/8AUQLkKzce2UBy8ebuqahc9RcpTlGjMCwbU768TaRnlcFRkzCkEk/hoSNSBQEPSzg2gMhAdimWUuKmhCaO5qLNoTfWBz5MxJIUz9dzZxc23u3TRTwpJ1d2ozmmuwZjHOWah5qCqgZlBRSqzsSCQNC4N4Fhp6VgJmDiUWC2bzO5cMYXmFYKQVZUpfKbs5zGzm/xGkTijKsABiwo5UzOemjc43gFxeGypBcMXys6nbyoORrA8C2qSH4Sp7OG1Z6OGY0eLLApTMSpOY+JRvlfNVJbU0VozJhCSgqVlZ1BJNDdmqNDTZjSMrUsd2dwZhmYMQVBqEOLGhsbekQOESlsyi7AubDzr5hutmjZxBP4jQXfSzNs1ICJrHjynMSQlr+1ufvDPR0GZLY5syVVqQWYdPu8EE98pTYkltnVY6t8PEsRhwAGSAlaaFJcc6EPoRpWFloyKTQgjxPuC1NdbctY1LAYlhwWcaWuHOxrAMjVQ+r9Ob2pDUnFkJaja3CgdA/KMTMJKgpxqAKVJ97a7wIphppcvyu3PmI3Bzg0qFV5TW9/Z4yHTiyklq2O9x5w1LXlSXNQQQSfUb7QBFA7fqdNPuvWNTVsWap11A+6eUYbpxagGSA/PZ/0tFhhMaqWXQS9Kgmldx5jz84p5s0l8rkB6ks9fv2hqSh6uCoaW5O334YydXU/tBc0gqPCEpSBsE6gcw/qYl2mrglgKJzOVB/CXawFKcy9DRxFXKUQmrUtr+V3f7eNs7sCzabHfR4z99n6SK2GYOFAPlf4LPoft4Yl4hWZAohS7Z6EuN2cOOt4ApKXBANOt+RetfmB4nDkqClMUF2Oxq7tYv8AAhmfYuz06jB/WOLly1SprFLZeMWAJSQFUfUeUNDtkymmyphGVVErdgCz5lgkqBNANI5CVh1LGXPwK1sUgsB1P4n5jzLmWhShwnKXCSaLHR38ni8lPXb0vEfWQmrTKQoywUgmaGOUBTKJSRbwta56HyL6nE1GLWFKGZalEKNlJUTxVJIBBetWi0n4xMwJmyZYlqlpyzEvqWUkh67B935Qz2tjTMmd4rjWlhmcMjZ9lchbStm/JvsZrnz2SJa5neqUcgS1CCorSFUJ0AV55qO0V4RlzKTYhgRVyaEDcVA3Ygi0X2IxhUQCkjVTMymer1ehAYHpAz2ThhKXlclYsohpZBDKccWVT3IYPXNQhl7GKtfa0wiWhRUru0hKA76y1BLkOEhgQNC+hioUxVw2AoDp+rPf/EWmMwXHwVWMh4apdSczE1JUGINS512qxNPeZmG9KADk/wCfnHXjdUNOQEk3ZweZN29PaOn+gu3BhVzJ5llY8KkpAcFhlUSoeEkqDAk2LUeOOm4jOXNBYAaAaQ92chS5UwXEtQUE7rUln3LZLDldmivU1nKt+1lzJ0wzllWdZVMWKZQ5OUJUSSoNTkxAoIR7PzMQFhDEV3r7PX30hzs7CI7uXMKilSkpBdsp3qTQ+EkdbmCY5KeEIBIS7skAUJD5vCRTnfzjleWrFd2njHdCUsKV3pVgdC8Kd6+YOGtV9OcNYuZUEtRiEvu1xz5bRXKDlR31/wA1MUi0UT/UUCtqj0NDAFqc9aebvGymzBuQ++kTUEB3FR+TAdKxqJqUaEOQKHUPlJ15fMEKKJKLl67V97j1jEhViNKF6PtBVSJfdBVCTVn3Lbih2/aFe1dOlsrQxBqkijD00izm4NLbMz7N0uPcWhGdSjU31Gv7RKxiJhIGbkPc/kfiDiXmTvZhW5NW+9oJJkIKSVqbKBpsTRn51MEmrCUmganhsRQh/X35RAEyk0KqMA4a/nq4HxA1JUlVApyPxCoDljbpXeN4VYUXJDWY0PXYRObMOxbqbc+TxFAy1KrrrT3jIJmcBnHJ4yDtvxNSrPtsentygmcdCen2I0mWbKLCmvztSNFna4IYPQ0r99YyakhRJPAbXGtdqDeGhiUpcAZi2pID7+nR/QQuhVHskXJsNTXbSkbmTkyw7HNoDeup1AixnTX8SopTmJrbbLv10AF4Zl5iAQwBbeldt/OK7DY1KkZnIqx4vcBq/MFkzXqmvIX266wWNSrWWpqM4a29QHpyr5CNYLMCWfKsuA7EZaO1lAhx/iBImOCRUWOrimvUiJpWCsKLkaf0ppQ7l2b7rzrYONnFaiJZykkZRlLEANdrPW8TQAmi5aQSoBqa65iWLvTk2rugicZhyhLbMAWHQ1ZulobOHpxuVJKWLkgVIapoBT9YO2Zx1IoWJgIBS922ff324XgcjEKoEqNCSwNKOSQTodIbSVOoZiU5khjYu5/TzG8I5ykBKmYi4AetGL6X9YY1Zg6pQzAHicurlUeIlyrUPu3OGJy0qzG1mIpybn+GFVJypUQ5BFQbKvqLU1jSFJYOapNb+HW3MijWGsWM9jiYpL5eDNVhWoNxbJ1jjsUSZiyzO5AAoHL6x1OLQriKa5g7KJc6tdgkA299uS78qOzA+5eOvwzui7qEseg9YuvpSZlVOJLUS1HJqbbdYqsOS5i0+nkpCZpU5BISyQ53DVe5jp8n/NS4KCFZEuymUAGy1oqhDBr+cKY8JSSgJfdZUXJ1erEmnlpD2Cl6IWojLw59KHTe0Vg7PZTFZIU+ZqMSQS2hNTHCdCzY1MBUzlAIANAkPUCtKnWEmQSl+EKJqdADf1i7EpKRMbUJAHwfyhIZFFKVAHRm5lxUW/SNTkrxRXhQFAMQ7+YBZzW+whTGSpScwdJYgMTU7mmnPr5t/wALMCc2YBRJJch6igqRXSATZkxSuOYVgCxFPIl/sQ8f3WOUwgue6QRQNRuUWkqWnuEk0VlLBvwpIJ/IQJWGAcJoNKPpBRZKQXyJUDzeutb/ABGt08Ziuxc1JJDHd/LVxaNSpocBgWo5r80dqWh5EkEzFEWUAOZ/F7kiFZ+GJWEpYijlredvziVTmYMpDhdFPfS3Wv7ROXheZysOsNZyG7rw1Bcl/WIyAXJVTk33TptGfKnCH8AQpRplS1ep+afG8QW6WDEpNH58/vQxYFRBU5dOgAYWt6+sKz1HKzX3v++35Qy2rMJqUDe8ZE5Uo1evO/5RkaG1ZJQDQimvM/4gqZN2IcW3EJTZgYF76ba3ez/MaRiC2at6+d+cY8eX06dLbuHOZnbc2It+vWuzV07sMlzcnQn3vf1hhE0BNevtceRiM7GhiXswcVHoNIp5GyMPZagkBKgChjU/iOlAwEO9ysABRSFClCCK6BQuWexjm+NYKpZUQxL+GjbetohKmlnvpGv89+x06ZcohWjEBwoimzeo5fMOSZgyEKWlwXvewb55Rw60+JRN6U1rXpBcxCU5XD7cqVivxf0y46yRh8i3zuUuwuAKp8XPaC4jEauOJtblP2R/mOOSkqFy2+np93ibqAFQ9hyD6Rf5f1SuvwygUklX4gRz36M1uYhda0uy1CpHDZqg3HS0cvJ7x6EkajRVTqL/ALQ+AmWniANaPWof78+kF+Kfq3XRKxaCkgMzsHs3k5/wISQplEkgBVBc6voPt9opJWNuWSkCjh6c6ln6RpGKSlXiWp7AD835e0U+LFq07UxqikJH4nqHcAG3U+wBiqOHoTbQPS3LztEZs1KSSl1KO9kuOV4XlIK1DMo0LnanKOnHjgvZgAA02hvs6YRnSWHeEFJ1Bo7VcOKecCWJaAx2ahqC4N3v1giJUogmhY72BpU/nS0V7ixdy8YAeJZUQG4iSas+nKMVNGVguodyX3cV/aKYqSmgW4b8VxX+rWDLnsKFJOti3Szaxy/zJ+XMD0JqBQm53y72gU9PED7NzBalxCn8SGNR0dnLMzDVq6QMz9STW2oHIvrerxeFSxWgq1ADO5uPkafEYZKykAqS4Nwptt/MRWzc5ACgSCdDlpU38m9YAlZdyotbiL2qwBN/PSGcBZKv8bLC2JWMw0YJAAHLQ/I1vFfJw6UqBUsEE+TQuJ2ZgSKvR+T3FtvTrBkoQQQFGhAIU1H+ekWWLJ7WEmWkEspBBNa2NuXKIHCJYuRcmjfrCkzs9LukuDUsWYuKVD89fiBLTViKpJYiliSHY129YPH+lYrQGc5WPlbz6QPOai45/fxAJYzjIWdrszU0+xeEVS1pKQxZ61NfOw6fMU4wLS9GPJ7Fur0eNd0CC7V1HprFfiJ7IDLAaraNzOhiEuat+JCmarncUu/l7Uh8TsWSQlFmrzb2MZFHNxoQTwA+/uDGRrwGjYxfCnS7tyIt5lvKKyfijQAkUr1NG9IOsFVCwJc020Hu/ptAU4YAglyNnvG5ioveEpNSS4fkDyjUuaChjoTRqHz6+UMSqK4Qw2+Ou0BmIJVfMo19tthFqxGZNWEsQUoemx87GIJUaUMZh86XUFMNbcXJrHW8EmTgqikj/aVD5JHtDqxFypwNqfMESpglnLXA1d2p93iCFIFgoU/qH/8AO0TXMQQxCxVyaE9CaPWLUbCBag609jDv8ICka+dHd4rezUJKwt1FywDN50USf184sESFKBWlKlzGALJJb/aHag+3jnWoHiMVLSCmqSbqyhRI/wC1yGHOEM/eqyoQSS/FMUzAmp4WAA5vG8ZIKX7xWUgOxqpT8rJ82iEydLRKySyriAMwqYFrhIpvr+kbn8FTmgkZJRKiKFbskmxYO7VfyjSpXdpICnUqil1/9qQdNyW/ISw3DwqUEMCQl8uYhuHNpdyeRAZoiqS/EooqbvmA0olCagdWtFoRw4DKJchg5frGFAUwFKVbz/KAYvEVoCEc2BVtTTpB8PODFQqGoGL8wNDrD2ujOClpXnQ1VpOUDRSagej+sKYaUCkjMztW1Kv+45Qfs5MzMmahByBVTrl1YDl8QDtFfcT1JIdL5hq6T80p5QT3iDmYZSVEEuRUV8QPhI0NvaDB/GKFVSOYoq/X3h+UhCgUkk8OZHDxAclXI5cuRhHDT5TkOsMapXZxoCk0eul25RasRz5TUgNZ3fd26wdATl8YIZgWIa/LfWNOg+GalmoFZkEPzZvby0iUzCTLoWC1GEwN60r1EWoSQtkkHKbl33avJmaFRN3Gc6MoBP6nyjUuUqqVA5xYkj0d7+ZiUlKCWmJBINSCM3qGryiTUiRmUFKZKQeLZuXOhEWEolSlUAY1eoPlq9v8xXrXLAITmS5dyx9CLbXMZhsWSWVXhIb+p7V+Du0V7UWgQGOc5Qk1FAX1FeW24iC1UYlSsm73HkG8xAZc5CcyaLlirHQ7jW50OkTmKUFgMQQkagg2IZW1dfWMnEpUzODyoQk6dAbOweJzQsVcMKDNoGN9AK2NXHV0E4pObMeG4Uwu+45g33rE5S9BXqWLH8/mkVgOz5bsAuWFKoSzF+hBY+h/NZeFYFSiHZywNnoac9evntSwpD2UguyabO48VhFfiSXJQo5VOWJJAN25aNFxgMmfQAJzD0Z4yK2clbJzEDYC7c2jI3gHwaSVrNbG9ql4ZXJcElaQOrD/ADAsLIVXOVPy2b94TXKTmLixIq1GjPutGikGmZxe5J39YBheFRYOWozUfrGkr4iAB5mGZEo5szDaEpTA4Slsody5q5A2jJKEl6sByhuUxPEBf0iBlqeim5NGdOK+aCAXOvrGS0FdAwDkudtHMYpZ4gQbW5xGcFBIRsC/95NfRJb13jTJkT8riW5YJD8j8ByabknRoZlY5bywgqZiSkFiRUCotpFVJQrKwBL/ADVLej/d7VEgZUUFEHS9b9G+IOUkM7V+LSQrhlkbkl/f7tB8MkDMu2TQtVSvCLeflBSg5m2d7329PmIdogslAJoHVtmIr6W8ot+liC2IKrl/b73eFZswm5td/iNLkULOWIqdSf0YxJUs1JA4Q9Bdh+49Y1BSyppWpgAq97HV9CIsELSo5QQCNxQgAlmBpR6aRXyk+Lo3W2rbCMCjUJAANCwq3U1hoWeLljKFyiXFCzuCBmelQC59RFbjhUKBJCxmBJc7EV1CgfaNSaEkh3Gr3d3+94LLlhSUpdlAlnsQWo+hfy6RTpGsNiCUykpCCcqhUPlZR1BezUfaITFyiSFJyqfiyk+ocs3K8SwOTiRMKkaBhYvrC0/BqQtiXFSFAULdajpB9kUygaiYlWlXSSOiqehiX8Ko/wBNBuLeRgUqU9PSkOS5ZuHBFj9mK1BElKaAff2I2MS6RmZQ2Vp5iogi7bmIHBva3xyg2JKYlCTrYEi7U5bGkD79Fq+nPeBYoLzk2/T84xEkk39jCjOImJyqSCHI515deu8RxExeVJDvlIPr+jekSRgiwqXe4ETmpLNV7VdtNdIzsIAnkgZnt6N0iKpriwJTtt/kCJYrDqSxq2orQ/nBe7BUQglrUF4diwKUpQGYFJq5Yj32284YAZ3L5mc+/npCuHwxBINtWpaCpw/CoWLBj0PUVitgkZJLh0tzzUr96frGRGTJWNR6/pGQDpqRMUEEqS4NX/yadYXn4xSiAwS1Ydxz5glAFqkDXr0gacOEipvFs9mS0KTXUJ5/vSGpBOQVdidDW3tzjAhR8LNr0h6VhgQ2kF5RqcaRzXYmzWOvneCYbOAQlxfR94el4cWAaDy8OkcPI+cZvOHxUoQoqNSd3BbZgIEuUQXcvyvfrFxPURQDxBg33yiEuSHYXEPmvEkpCg7Zqa6k11O9YNiyRlZRLS0Oz7bjm0NqdmoxOsDmpYKUfCQHg8tXjiu78pKl1NWawt0d356QscOpRzrepfkHizxMl+Fgdm0jeJBUcofz/ONTkvErKkqSGejMx116xNKAynoVS1M+6R+wvvDSgqwV99IhilAhjsbDUgjXSCctV44qEKymujvuTZh5iIpQTYn0qDsRDKhxq+D5mGZcsMWZzoC9X15Ru8sZnHVepJa5+/OIGWefnFniJXCANx9+0TlYUiDzPgrySz1d6lg5ND8xHvjV3PX7p/mLKZh+pAFf2gZwxNRF5ReNJolksQSDyekETJVur1p0vDyEEcjzhhCCGF3+7wXmfAiuRYsqnTfkbRoS62J50/V4tnFhXQ+l4gZOUtGfM+CtXgSo1J6u9Imjs41YqDtrFhhSKglnt8UgwmMCdGPq7flFedHjFdIwcxJPEog3DA+hMLdo4Jaj4lU325tQVEXYnAlObhAD11Fbt5QEqBzNfffZ/wBYvOzteKtl4OaQHmLbaNHBlAYFybAkBtzWsMyZynuWOp32MAxQKxpTUctYdujAAAgBsyVtVQZi+7uP8RGehdeI1qKddodkqYNEZxFnG9BDOXYxVGSaVPpGQ2lSjVxGRryZwXEy3q7OfWBTVk5Ui7H0gRxhJdunKNSFMSpX7xnGllIGg5w5LLUNIrJOLCWYFzWBLxiyrNUCzX8+sZvG1rVyqYAX3gOYsVEhI0LOfSEpkwzFZc1BcijjyrDcuQmlLcozeLUouHUVOx4RqRXoPveJSgkgkUO435+ohaessySwhJKSHq3nDmjTaVkvct8dIJiUlQFGYEkX/Cf8+kAwpKSTmckV5xKVPWlQAALkAvzoaQ52dMIQ2VqEgGulL/nGDDtxP+nnCkydOCmSKVAJS5Oj1hkLVkGYFnqrKT5ZgGgqEmyzlFk21++kQLGjDqQ/saNU0iXf5m9miKVB3ajW/wAwHVXLlKzEk73MNIkBRfmzRPI9wY3IQxNC3WoPnpGrRmMMqoDW/wAQ1LQpgSKfYgJzNThO9/R41PQv/wC6r2/IQe1BZpdkjWJCUUGrOwoqnXSKyQCapUo2F2tTX19Ybl4Q6uH2JEVkntbb6NzkJCCoKB6VgcmeNfiNI7Ol3IfmSTB0SEDeM7xPYecJc1OxgM+Yb18hp/iHFJBsKvT71haZjJYusHkK/EG/kSCMucHMS1h605QfCJCy3OzitX6wqZkhd1N1BAjZwoFUqpoXEb6Z0zPSBMq4YUrsHb29jCi3SSEgNq/OulqNGkTxZZcmgIOZ/S0D71dkp0uofvDiPMHrrAFOU7PSFhLWrxKpsGb94JOlC2YudPuv+YJMVYuUaufRw8Cmy40zDxEttT5gaiKeL2/WNMokkW+YyJBL/bRqFBJQDra5tEDM0ACj8edjERLvWnSGpJBS1WTc/ttGmWxmUMylDNYJAp7RpKlVOVNtCLxlSphrrVjcbt6QVJJuOkDTAVEbf27bQNWHLsSqtnVvY3hhQSXur0vt97xNNDxEjdn66ghr+sZIUuUWyhzuXd/QFhr5XjRNuGwNrK1uRflDGQ3Sb7tS+vsz6+UFBzFiQSEtvQvZupbryg1F5CVzKpQNKEpr0DeweDYnALQxOWtQ1T5Gj7wRTBT1ZIcNuA1/wiNCRwu71DuzdL1q1fiDThSUnRIJWdCDTTWnodIL3i3CGNmILOOmkHVKUL0ozgaasHZn9PeJTTQEDM1EqFKcyQNW1HQRWnEykbGtqXG/SJSpd/XpSzecRw85SjxU2BqNA9xR+kSVNIVlHiNKUp0KqjrveMX8IcxClAuoMW8ItqzuawUIvzu35+XxA5k1SXASDXQhtOb7j8qwxLnkjiTkoSRW2hr1pWLEGznTyr6loI1rF9KbPqYhLWwuQBcUKg7a83bWxiUyekJIDtVw/E97AWiyoJUtIOYAO1WBtS/P1ghAZjQhmuQoGvka+8RmYvKwSbMWa4NRwlNTzB1gczEBlO7EEszEOz0YgFqX/SLKk0qcggkg3dqCnrGKmZSHFKvaztRTEbl+ULqUmlWABopmBehSzc6F4YQQUqJUwNibWdwbg0FC8OJooctYf1PXffbWlzE5eCTlKXIY/hU/Duzmh3FbwBBKQXDpa7k15AlxXU+kHlYl0l6pNlF3TanRokjMwORJyZi4BCamvLmYBIlOkEsHe4pa2b9oN3gFUt5UdVT5h9CP1gcnEE1VmBNWPy6b6/bxrsBqwjOSgpIq4LCvJ6e1x0iMqXbKDm1urVujeUMieXajnQhvd253OnOBqyqLOKEMag8g2Xal9IuwCpJDgkZqOwoC+tfyiBAbwnXNRnNnAFw0MGaH+QPS7sR+0DKkn8XnYinLaEF0qB8I1sQ9jsxaNrAJJ3125Vt06wQrdJFtdzzDs0CmhuQO9tKb+8aCCke/nGRgZN3LxkIVcix6j5g2G/X8oyMjdZhvD/y0/e8aFz5/BjIyOf60gvxJ+9BDnaHhl/egjcZDfpfSWC/nI6D4MWM3xeX5xqMjHJuJ4K3+2B4PXqf+UZGRzphfDfzJ/wDt+VwTC+NX9w+ExqMjVMVy/wCf5H4h5H4uif8AhG4yNcvTM9m+yf8A6j+5H/ExW4q5/wD0o+IyMgntFezfGP8Ad8iLXsvxK/sH/ExkZGuXuiBYf8H9yP8AkqGJdvL84yMjj8v20nhfCjqf+EBlfyz1HzGRkaial/yfM/MAlfyz/er4EZGRoVLCeNPT/wCRhlH/AMU/EZGRX2voTFfy/JPxC0u3l+SoyMinpfaK/F/7oSFj1EZGRqMlTr0HwYIL+Z+DG4yNhDG3jIyM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08" name="AutoShape 4" descr="data:image/jpeg;base64,/9j/4AAQSkZJRgABAQAAAQABAAD/2wCEAAkGBxMTEhUUExQWFhUWGRwbGRgYGSAcHBgbGxodGiAdIBkaHCggGholGxwdITEhJykrLi4uGB8zODMsNygtLisBCgoKDg0OGhAQGywkHyQsLCwsLCwsLCwsLCwsLCwsLCwsLCwsLCwsLCwsLCwsLCwsLCwsLCwsLCwsLCwsLCwsLP/AABEIAMEBBQMBIgACEQEDEQH/xAAbAAACAgMBAAAAAAAAAAAAAAADBAIFAAEGB//EAEIQAAECBAQDBwIEBQMCBQUAAAECEQADITEEEkFRImFxBRMygZGhsQbwQsHR4RQzUnLxI4KyB2IVJEOSwkRTY3PS/8QAFwEBAQEBAAAAAAAAAAAAAAAAAQACA//EACARAQEBAAICAwEBAQAAAAAAAAABEQIhEjEDQVFhEzL/2gAMAwEAAhEDEQA/APPZvaE1ZJS4AqWehNWr00p8w52Z2kuTmJSogh+E0S9iWpb4G8MzcKJEtcyUuhIGYqqCHehHE+1+UJDtRYdwjUDKMpLhqpLcJG4owLb86FvhMIZiu8lOsLWoVoUkJdJVXw5hXlzMdgjEd1JEyaCGAcXL6gefOOZHbCJJR3YYFlBJSAFOA6EkFkmrkVAJ9emweJViZeeStSABU5a5gxYIUKvUeLX0YVl2dikzPCFCj8SSPe0W0qXCuC7PSguNgGPIMCNi1C14sJiWSeLLz5ksPennGkJLlxOaEIdailLCqlFqCsc1252jiAV9yZYEpGcKBUSWOVYIA0CnytsQSzRzXZPa+IUv/UlpmZkrlpzNnQtLqylRUGWWLgtQUFGjN5J3iPqGSthKUSVFgoIUpOjGjOlyzuA7g1pEsS5T3yKpHEGSADd/GQampIpU3rHk2LxWKKxJZQUkKBQQKKJ71aqigLZq2AItSLWZ9Q4iXJVKmZkUCkqf8LgFLKIJNMmZLlirRzGfMadwUiShSpq5qcRNmd2ZUqXldaxmKswSWDBbFR1zmwEUeIlzcOUJUjOpCCSkqCkpBPEqWAKEZSM7mqXdg0b7CkYmbMzyirOSkqBZJmi+UEVKSGcClnahHT/XOHKJGHmShkWpwtqLTMIDpvQsSG2HqXuJUS/plM9EubLUXUCkpUQSFtVRIJHds6s1AMyWd2h3s2UMDOGHxmQlIK5RBBT3hYgEqZIAClE/3UvXn8Nj8SkoBnOyXRxqBD0vLNaC5dgkBwaRYTu2/wCKHcYlI75somKcol5iSVuxX3ilZWAp0SYIYj9azkTJ6p2HkqTlAE0FJCZrFs6dDoP+755ucULlmYFcYKWS10kMTm3BGrXNyYuPqbCYzDlEubNQQoBaSgvnQ7OSRmdx+KxJ5xU4/soIkIxAmpWZiuOWhJ4BorMKMSCGoxGujiVDgKUSW/Zh+sGw0grmIQG4lBLmxcs/vCjJUskmjPV61tSxvWOj+kZCcRipSSVJuxSWIUBwkO78QBbW1LhoPL7EmTUzUyk5ZchIXxlk/wCokE/6lOIoCCxcOSAwIBc+nvomZOCjLWlRQpgpJdC6JSqpH4czilciqWj1nAdipwyf/LIAU3HLtnuygpqTANbEAJOhTw31L2omTOCMLN/hs8tctSVS1JyF1NkUkMSlV2JAOZiCYsxWEu2Jo7Mkqw4H/mJhK0KCnMuXmVlzG+cBwG2JffgRLzFJNQTVnrVjzrXY3hzHYhc+bRSpofKkrVxKFkkqVc625bwNKwoqKZRSBlNF+AcRIH9QI1L2O0ZujUMXLQ4MpSFBiS6SMrGicxDuzF6iutYXWWCVUpTTWtEhtelWiaVlSiE5mUC4AckXAyg0NvbaB4hJ41JRlTmAapyFna723HpGewkSzlg55fvTet4zDVAcqBNQyScwHK1x7mDYfjMoOM6lplkKoA5oSWcCt66xrH4ZUpWRQCSKgZnYGoZi1tOTtFhK4qUrxKTQtZmqHo1unlA8fLCMqHC1AMSPDUAsCLkEqcwScTUt0/XeI4FIVMAKSp9EliT1Y1esOorLTWzuLD7oW/OJBVaBy1ulbxYyJBW5StCGJAClVBo7AAkv0udbRLtOUhEwJlqzqFVLUUkZiHZLJFAaVu2kOLBMB2ktEzMpWbQ9LPW1fmLPE9sAy8yWzWUAXykuQHLOY5RRBqSAH0Gm7baQNCi9DW4bSlfaGWmV0KUFQBzB2Dv92jIr8H2ipDs1gNXo/wCreUZCdGwk9KSjOnNLZOZySkK8XiLgE2YNbRnguPXLmlRQ4Jc/6ieJTgNlZ68Lf7upi2x/01NyoRKfKAxcj8RYmztqQ+pa0Dwv0nM70ABTZRlXZlOQCQRQcLtcAioJEOUKyVhFS0hU1KtMiTTMFA5i3LqKkR3fYf1DJlYbxd4pALhIYqZmowa9qtlVWjxyHamBTLBKpy1KLsQMyCsHiCllTBV6DQC70AjDFaqSijuwrOMqlJDB1GpOUittwXGh6Qva3bk2avO5TVwkKLCm7Am9HtUWiwkT8ZMEuckqUtLIBTmzMpikkpLFWavFep0cKDEHCrd5cwIUCnNxBTBSbEl0FrCxUKhhBuxPqOZhpjS2MtRSchOYZnS6gS2ZbbszkEUgC8k9pTlIQMXNmILlIUEpUlKUscxUTVWZIJqSUpUbVg8rHITKkpGYkgJlhYQsqUVFCywIWoqAIqAQyqgk5gns6fjkju8UZspBbuwgpyJdkkpbiY2YKNC1ouuxfpSZJWVrdeSYlSjmIzOuWrvGzM6cmcuHNjYNdlXfTc+diMQk4mWmYiTRQyOlalBKHUySlZShqnkdS80/T+Hm4qcpSUow6QQpaKBE1aSt8z8UtATk0ZSmAi3wspQQuTh5dCVLKcuXKbHu5jHjIJTV/wCWY5Wd2XikJy5Skp4CpLcRmKUAlSgwDHMHD+LK9QIitO2Z6MA0oNPURLmSZhSQEgK4eIliMtMwL+GooYocZisRNEwTErJUy/EahS0kLMtmPJ2LvdwI6uT9FzFYRM3KJS8qXrmIQlJOpFS4eoAylkigjge0hlWUIICUnKCHa6gq5dq7O0Z5dIKZiWSAqWhgKDVSnYqW54ri1CH8pTca4cEqmnxrSCO8zElyBUl2ALjhYNVwriZ5zpKiFZUs5DggVZiHufc6R0X05i8GcLPk4iWtSphzZ0BCe7AqFBSiMxf8IFnpUvRkj2XPRKxB77LNldymWrMoMFTAlQyqD5QlIooBhl2NUcdIMnMlKiETahrLTxAHdiCaHcxZTOz5ImJXJchU2a2ZlBKZc4pRRVFEpCA2atQ4rFVjsQpaKrC+7CQnKGYHMSToFF6jlyhOqiVQmg5N5lo6n6A7Vl4afnWwJauRK2rUjMQQp2PC5NY5ceJW9Pz0i6+ncGlSVkvmkjOkpY+BC1WKgHdIIFSbMzxqqvRpX1XOWms/upq85Q0pkrQCci1EhRSxdJQXLEeG44v6g7YVNkJzVnTazF5GGQEEJSVAKJfKpRFHpYCDdmdoLmBQXOAQFSwvO+XukMGcTBmUS3AP6XdwIre2+0TNmhImFcqU+QlLZnYk5MxCVKIq1KDzESwPZsxSxlKahgrMyUljVRIoWCqGtCztFj2EtCR3k1PeIK/6wVqNCUkeIpLKtQKXqwfeGUlaSykywhBmBJeYZiigVUMuUl6AHw5tGUVITMWlClpqpK2JKxxOQXLBVQTo5ekZ7Cy7PnJGIE9aElK1FC5fElTEgKlpNGV3arkh2Ig/bH/h+bLIWopJKzMU9AKCXlF2S9VB3FTWKzsztNeGmEy1IK3WnKpOdNSCTWlwGO4GkAxM5Kys5USkAG6lKKlkAEiruWegYMIdRfFEKUEhQUHZJNKC1BzJ0r7RF3CVFN6m2gFKeEfl0iWGQFpLEJXXMC+bQOALgvAppWlKn1YmlnDvyLelYykJz2ZzSpfNr60jJiHBdQcMzl3/AFgk5RWksSbO7nXpGkoAFQBXK551FKtX8USRlEuSSQGIJTTn6GF2alTzFjr6tBAoXzPuG6+tYjNUkt0qOf5n9YYkMXhCHehGh5baHygUxZAACix/CKMaVoA8HmIUQBRQy3D0ruRuYBNTqLBvONRDGSSzBqVzJcnnGQJSgOT8vu1oyEvaJCIre2e2VS192hJfISOAkqUXZqjhS2ZR2DRcyUxy/bkpf8RnzMgKQChZYKIOgdIKeIEl3GZ9GHS0qvtXIJiUrm5iLJSjMCAc6gqWVDKTMCn1LgUAIhbDzwjvCvOnMQyMy0igOZSkgMXBcpS7AkANUMysEheH/wBHu5akzAmXKzutdQkrDkBQUSnRrjrfYH6TxGTEGeELUTl/luQjKV50VFXVlYVDKAOh5hzvafaCKS2JShxKSpLJSVpAUFJQwUpDkZgKcIIIYRUnBpEtKioIVmr+KhBZ0gOCGqP+5NIPiJcwJClAj8KllLAf+kHUnROWuhYUNRHW4P6b7LAR32PQVKQCUhaQM5LkpLAENw13elGvYxV9mdsIkKQZUpCAtIMxM4zDzfhISpJBGXZy/L0TsDtbCLkKmBMrOtWUpUe7C8oKiKghQAWWFaNHkuNTLE1swmpzMVAs9ga5WJIDuAb3LPFthpCZMsTzKzAjux3jlJzOBMQNcuUgpU4BUi1hncMr0Dsbtd5qj3TGssLSp0TVJUMiRMYJZEtwQGsuOn7XwwmYdSU0SUkEI8bn+lqFWYvW7c44D6LnLmImM61IRlllAZCVpSkjLkHiJGd+FyFO+pMd2djBOlTFqnS0CWCyllZ7xJyjOUKcDKQSSwS5ANXOpei6b6272T2cUhasxASruwB+EvZNnudQDa0eITSq2g09mbk/vHrX/ULt6aEJlAMggBcwBWQlbhgsVJAcsK2NaR5niJCQqWoD/TUpQTw+NmLZXcXSKi1eKMc+6iWKwXdlOdw6QogitdCHuDQg260i77OxyMGQtLTSqWUqSRwpLWQXBzaFTFgoVJaFJvZi1HPPzSioOhSk0XpSrtQ1FBSzxZK7NSJWIShKRNM1s81SaypblSkhVeJaWIYuEgaERAlX+EQELlTEzGQQ3GgS8swoYpDuo5uEV1Jcwl2vNX3aETkoUQlASty4DMkXqGFiHD6OIB2fiFoHdynKlgCYP6quEkvTahBLm8IYtd3BSCTQeFxsRRTdfxRrFhOc1S/Lnp7Uh/CLIQRopi51IzNXoTrU7sIq51CQHbSGJUxanFGe70H25jVnRo04d4ps2QPR3YD5Ai17Pw8gP3yj3RBAKWKwoAEKYlspJIvXaGPo/wCn0T5gViJgRISoZ1C9aMH/AO4pc6BUXnbmIQJqsNLEpEhKGSrxBkPMzaZpixlNf6hybFgrn8XMdWYJSkLqEpYM5UlJCBTMz+p3EVuIlDOWBAccJuA7gF6lmuweJzJDpBAclIBKUqob7NrVjXURtWXJLJKiSC5poq1a7/lAi6E0UWe5A5B3c7CJGQkg5nzZcwAZneoa5Ye1dS2IUpKksASHYMWNGpzaBSpxBSDQBnG7Uu3voz6CJkxKUFLYJzOgBxQukDic839IjNlrSylWILUGjpLgefq8CUujAVa7c6j1PqIIZxUkAO8tLBtU3JI6uSefKDSySoKdJITQC1Wd7jz3tC4INCKl2DlnSkEU8y2o30gi5wIFKDc60HkDQtABiUhnSDf35mraeUMWI94VFiyTy5bnUwWWqrqLudN/Oh1geHQlyFH+0E8IJ1O0FxGGUlTkOKFw9HDte1x5Q6kZskkApsCfdrc2NmpAyBYhi/ESNTy2BeMkYpQBDUILhn8/UxJEtRIJdVtNWJ9f3hQskAUISLXq/O0bhXETSsuFB9dH5kk1MZAdey4btBGRSypLJrQGiXZyLwDFYzBLJE2Z+IFTOLWTmDEDXn5l+Owfai0KUZbICqKQeJLHTLAkzwFpDAGwIL0HLyEN+RrHov0b2NJlJV3U7vUFZUhL0l1NBV7FlaFrAx2MtqDU2jxjBY0hQZWUE1LtlO4IFGj0PsntVlNMK1szKIDDhsCmqnKXeoNbtDx+RY6FfZ8gJJUhASA5owDL7x23zjM+8UnaOIxq8QvukHIghKEGmb/STNKiXF3yM4YnVmi1m9uSEJUpaxkQWqC5VegrmHPRvQg7bSvL3JTxgl1GoYPVF7a8to1bFjhPqPsp0TFY1C5s1CwiUQ4SpKlcCXHHlY1UVEgzEp4iIsOycBOQlPfSV4jDS1nwoQVoVL/0wlSM5K8oSBQAgoHiubPHfVKAoonS0TMoDlBdjmCmsdUpVTYR0vZXbWGmgrQtIJYqBISXtUPel+QjMvG32vGxTfTnZstKlqw0xP8ADzFJPEXUlYASUMWUk0BY2Om3G9s/Upw2KnqRP7xaVlCJWUqoDV1aqzAG58PRvRe3fpvDTs0yZLJVlL5FqRnGy8ik5x/caR5/9JfT6V4t5csBKTVCj4EpUGKhUqUVJcVBqDVorM6BXCiTPSmTi5f8LMUc0qYpACZiyCrjmDwu44U5RVy5IhqZh0YHDYedjD3mTEgd0WJTL7tQICVal0rNQGKeUenY3siQuSqUuWDLIPCztShAGo0a2jR5b/4Xg8EqTNnYz+JntQrTmSgJs0okkaAOS1wIrPH2lb9SfU6u015ZUsSpQrmUkrmLCXFGBANbDcVNo5uTLkpeYpK5gYlImOUkkM6ilQDh30AO+rfaOJmqX3roCRMCkAqS4UDmBKaZqBL2owqYrMJhzNXNOZIoVF1ZQak3JoH9HGjkZ8gd7D7fQiUUGUErfhWkmlEgjKo5ct1u7g7UIo+0CCgF7uWZgA+iXLB/dJqYFMwxSS6S1wa1S7AgszUZ+cCxj0Tu5Z9t+cM9r7Bw9GN6OxDtfQ9I7D/pz2D/AB+LShQ/0kcc1/xBKgAkMzO4FLVMcxKwjtcBhsKb/e8emf8ASdfdmeZakIWpkIK8xSpTKISQkMXLG4LAs9YbZp61e/XU1EqShKUokqKzlVJST3aCBLmq/wDyAoIDZUhw7nKY4P6pxslSWlGaCVpSlEwscgSXVlIACSwJH9jAsSO0/wCoPZyJSCvETVGanKMMEVzJA/8AUQLkKzce2UBy8ebuqahc9RcpTlGjMCwbU768TaRnlcFRkzCkEk/hoSNSBQEPSzg2gMhAdimWUuKmhCaO5qLNoTfWBz5MxJIUz9dzZxc23u3TRTwpJ1d2ozmmuwZjHOWah5qCqgZlBRSqzsSCQNC4N4Fhp6VgJmDiUWC2bzO5cMYXmFYKQVZUpfKbs5zGzm/xGkTijKsABiwo5UzOemjc43gFxeGypBcMXys6nbyoORrA8C2qSH4Sp7OG1Z6OGY0eLLApTMSpOY+JRvlfNVJbU0VozJhCSgqVlZ1BJNDdmqNDTZjSMrUsd2dwZhmYMQVBqEOLGhsbekQOESlsyi7AubDzr5hutmjZxBP4jQXfSzNs1ICJrHjynMSQlr+1ufvDPR0GZLY5syVVqQWYdPu8EE98pTYkltnVY6t8PEsRhwAGSAlaaFJcc6EPoRpWFloyKTQgjxPuC1NdbctY1LAYlhwWcaWuHOxrAMjVQ+r9Ob2pDUnFkJaja3CgdA/KMTMJKgpxqAKVJ97a7wIphppcvyu3PmI3Bzg0qFV5TW9/Z4yHTiyklq2O9x5w1LXlSXNQQQSfUb7QBFA7fqdNPuvWNTVsWap11A+6eUYbpxagGSA/PZ/0tFhhMaqWXQS9Kgmldx5jz84p5s0l8rkB6ks9fv2hqSh6uCoaW5O334YydXU/tBc0gqPCEpSBsE6gcw/qYl2mrglgKJzOVB/CXawFKcy9DRxFXKUQmrUtr+V3f7eNs7sCzabHfR4z99n6SK2GYOFAPlf4LPoft4Yl4hWZAohS7Z6EuN2cOOt4ApKXBANOt+RetfmB4nDkqClMUF2Oxq7tYv8AAhmfYuz06jB/WOLly1SprFLZeMWAJSQFUfUeUNDtkymmyphGVVErdgCz5lgkqBNANI5CVh1LGXPwK1sUgsB1P4n5jzLmWhShwnKXCSaLHR38ni8lPXb0vEfWQmrTKQoywUgmaGOUBTKJSRbwta56HyL6nE1GLWFKGZalEKNlJUTxVJIBBetWi0n4xMwJmyZYlqlpyzEvqWUkh67B935Qz2tjTMmd4rjWlhmcMjZ9lchbStm/JvsZrnz2SJa5neqUcgS1CCorSFUJ0AV55qO0V4RlzKTYhgRVyaEDcVA3Ygi0X2IxhUQCkjVTMymer1ehAYHpAz2ThhKXlclYsohpZBDKccWVT3IYPXNQhl7GKtfa0wiWhRUru0hKA76y1BLkOEhgQNC+hioUxVw2AoDp+rPf/EWmMwXHwVWMh4apdSczE1JUGINS512qxNPeZmG9KADk/wCfnHXjdUNOQEk3ZweZN29PaOn+gu3BhVzJ5llY8KkpAcFhlUSoeEkqDAk2LUeOOm4jOXNBYAaAaQ92chS5UwXEtQUE7rUln3LZLDldmivU1nKt+1lzJ0wzllWdZVMWKZQ5OUJUSSoNTkxAoIR7PzMQFhDEV3r7PX30hzs7CI7uXMKilSkpBdsp3qTQ+EkdbmCY5KeEIBIS7skAUJD5vCRTnfzjleWrFd2njHdCUsKV3pVgdC8Kd6+YOGtV9OcNYuZUEtRiEvu1xz5bRXKDlR31/wA1MUi0UT/UUCtqj0NDAFqc9aebvGymzBuQ++kTUEB3FR+TAdKxqJqUaEOQKHUPlJ15fMEKKJKLl67V97j1jEhViNKF6PtBVSJfdBVCTVn3Lbih2/aFe1dOlsrQxBqkijD00izm4NLbMz7N0uPcWhGdSjU31Gv7RKxiJhIGbkPc/kfiDiXmTvZhW5NW+9oJJkIKSVqbKBpsTRn51MEmrCUmganhsRQh/X35RAEyk0KqMA4a/nq4HxA1JUlVApyPxCoDljbpXeN4VYUXJDWY0PXYRObMOxbqbc+TxFAy1KrrrT3jIJmcBnHJ4yDtvxNSrPtsentygmcdCen2I0mWbKLCmvztSNFna4IYPQ0r99YyakhRJPAbXGtdqDeGhiUpcAZi2pID7+nR/QQuhVHskXJsNTXbSkbmTkyw7HNoDeup1AixnTX8SopTmJrbbLv10AF4Zl5iAQwBbeldt/OK7DY1KkZnIqx4vcBq/MFkzXqmvIX266wWNSrWWpqM4a29QHpyr5CNYLMCWfKsuA7EZaO1lAhx/iBImOCRUWOrimvUiJpWCsKLkaf0ppQ7l2b7rzrYONnFaiJZykkZRlLEANdrPW8TQAmi5aQSoBqa65iWLvTk2rugicZhyhLbMAWHQ1ZulobOHpxuVJKWLkgVIapoBT9YO2Zx1IoWJgIBS922ff324XgcjEKoEqNCSwNKOSQTodIbSVOoZiU5khjYu5/TzG8I5ykBKmYi4AetGL6X9YY1Zg6pQzAHicurlUeIlyrUPu3OGJy0qzG1mIpybn+GFVJypUQ5BFQbKvqLU1jSFJYOapNb+HW3MijWGsWM9jiYpL5eDNVhWoNxbJ1jjsUSZiyzO5AAoHL6x1OLQriKa5g7KJc6tdgkA299uS78qOzA+5eOvwzui7qEseg9YuvpSZlVOJLUS1HJqbbdYqsOS5i0+nkpCZpU5BISyQ53DVe5jp8n/NS4KCFZEuymUAGy1oqhDBr+cKY8JSSgJfdZUXJ1erEmnlpD2Cl6IWojLw59KHTe0Vg7PZTFZIU+ZqMSQS2hNTHCdCzY1MBUzlAIANAkPUCtKnWEmQSl+EKJqdADf1i7EpKRMbUJAHwfyhIZFFKVAHRm5lxUW/SNTkrxRXhQFAMQ7+YBZzW+whTGSpScwdJYgMTU7mmnPr5t/wALMCc2YBRJJch6igqRXSATZkxSuOYVgCxFPIl/sQ8f3WOUwgue6QRQNRuUWkqWnuEk0VlLBvwpIJ/IQJWGAcJoNKPpBRZKQXyJUDzeutb/ABGt08Ziuxc1JJDHd/LVxaNSpocBgWo5r80dqWh5EkEzFEWUAOZ/F7kiFZ+GJWEpYijlredvziVTmYMpDhdFPfS3Wv7ROXheZysOsNZyG7rw1Bcl/WIyAXJVTk33TptGfKnCH8AQpRplS1ep+afG8QW6WDEpNH58/vQxYFRBU5dOgAYWt6+sKz1HKzX3v++35Qy2rMJqUDe8ZE5Uo1evO/5RkaG1ZJQDQimvM/4gqZN2IcW3EJTZgYF76ba3ez/MaRiC2at6+d+cY8eX06dLbuHOZnbc2It+vWuzV07sMlzcnQn3vf1hhE0BNevtceRiM7GhiXswcVHoNIp5GyMPZagkBKgChjU/iOlAwEO9ysABRSFClCCK6BQuWexjm+NYKpZUQxL+GjbetohKmlnvpGv89+x06ZcohWjEBwoimzeo5fMOSZgyEKWlwXvewb55Rw60+JRN6U1rXpBcxCU5XD7cqVivxf0y46yRh8i3zuUuwuAKp8XPaC4jEauOJtblP2R/mOOSkqFy2+np93ibqAFQ9hyD6Rf5f1SuvwygUklX4gRz36M1uYhda0uy1CpHDZqg3HS0cvJ7x6EkajRVTqL/ALQ+AmWniANaPWof78+kF+Kfq3XRKxaCkgMzsHs3k5/wISQplEkgBVBc6voPt9opJWNuWSkCjh6c6ln6RpGKSlXiWp7AD835e0U+LFq07UxqikJH4nqHcAG3U+wBiqOHoTbQPS3LztEZs1KSSl1KO9kuOV4XlIK1DMo0LnanKOnHjgvZgAA02hvs6YRnSWHeEFJ1Bo7VcOKecCWJaAx2ahqC4N3v1giJUogmhY72BpU/nS0V7ixdy8YAeJZUQG4iSas+nKMVNGVguodyX3cV/aKYqSmgW4b8VxX+rWDLnsKFJOti3Szaxy/zJ+XMD0JqBQm53y72gU9PED7NzBalxCn8SGNR0dnLMzDVq6QMz9STW2oHIvrerxeFSxWgq1ADO5uPkafEYZKykAqS4Nwptt/MRWzc5ACgSCdDlpU38m9YAlZdyotbiL2qwBN/PSGcBZKv8bLC2JWMw0YJAAHLQ/I1vFfJw6UqBUsEE+TQuJ2ZgSKvR+T3FtvTrBkoQQQFGhAIU1H+ekWWLJ7WEmWkEspBBNa2NuXKIHCJYuRcmjfrCkzs9LukuDUsWYuKVD89fiBLTViKpJYiliSHY129YPH+lYrQGc5WPlbz6QPOai45/fxAJYzjIWdrszU0+xeEVS1pKQxZ61NfOw6fMU4wLS9GPJ7Fur0eNd0CC7V1HprFfiJ7IDLAaraNzOhiEuat+JCmarncUu/l7Uh8TsWSQlFmrzb2MZFHNxoQTwA+/uDGRrwGjYxfCnS7tyIt5lvKKyfijQAkUr1NG9IOsFVCwJc020Hu/ptAU4YAglyNnvG5ioveEpNSS4fkDyjUuaChjoTRqHz6+UMSqK4Qw2+Ou0BmIJVfMo19tthFqxGZNWEsQUoemx87GIJUaUMZh86XUFMNbcXJrHW8EmTgqikj/aVD5JHtDqxFypwNqfMESpglnLXA1d2p93iCFIFgoU/qH/8AO0TXMQQxCxVyaE9CaPWLUbCBag609jDv8ICka+dHd4rezUJKwt1FywDN50USf184sESFKBWlKlzGALJJb/aHag+3jnWoHiMVLSCmqSbqyhRI/wC1yGHOEM/eqyoQSS/FMUzAmp4WAA5vG8ZIKX7xWUgOxqpT8rJ82iEydLRKySyriAMwqYFrhIpvr+kbn8FTmgkZJRKiKFbskmxYO7VfyjSpXdpICnUqil1/9qQdNyW/ISw3DwqUEMCQl8uYhuHNpdyeRAZoiqS/EooqbvmA0olCagdWtFoRw4DKJchg5frGFAUwFKVbz/KAYvEVoCEc2BVtTTpB8PODFQqGoGL8wNDrD2ujOClpXnQ1VpOUDRSagej+sKYaUCkjMztW1Kv+45Qfs5MzMmahByBVTrl1YDl8QDtFfcT1JIdL5hq6T80p5QT3iDmYZSVEEuRUV8QPhI0NvaDB/GKFVSOYoq/X3h+UhCgUkk8OZHDxAclXI5cuRhHDT5TkOsMapXZxoCk0eul25RasRz5TUgNZ3fd26wdATl8YIZgWIa/LfWNOg+GalmoFZkEPzZvby0iUzCTLoWC1GEwN60r1EWoSQtkkHKbl33avJmaFRN3Gc6MoBP6nyjUuUqqVA5xYkj0d7+ZiUlKCWmJBINSCM3qGryiTUiRmUFKZKQeLZuXOhEWEolSlUAY1eoPlq9v8xXrXLAITmS5dyx9CLbXMZhsWSWVXhIb+p7V+Du0V7UWgQGOc5Qk1FAX1FeW24iC1UYlSsm73HkG8xAZc5CcyaLlirHQ7jW50OkTmKUFgMQQkagg2IZW1dfWMnEpUzODyoQk6dAbOweJzQsVcMKDNoGN9AK2NXHV0E4pObMeG4Uwu+45g33rE5S9BXqWLH8/mkVgOz5bsAuWFKoSzF+hBY+h/NZeFYFSiHZywNnoac9evntSwpD2UguyabO48VhFfiSXJQo5VOWJJAN25aNFxgMmfQAJzD0Z4yK2clbJzEDYC7c2jI3gHwaSVrNbG9ql4ZXJcElaQOrD/ADAsLIVXOVPy2b94TXKTmLixIq1GjPutGikGmZxe5J39YBheFRYOWozUfrGkr4iAB5mGZEo5szDaEpTA4Slsody5q5A2jJKEl6sByhuUxPEBf0iBlqeim5NGdOK+aCAXOvrGS0FdAwDkudtHMYpZ4gQbW5xGcFBIRsC/95NfRJb13jTJkT8riW5YJD8j8ByabknRoZlY5bywgqZiSkFiRUCotpFVJQrKwBL/ADVLej/d7VEgZUUFEHS9b9G+IOUkM7V+LSQrhlkbkl/f7tB8MkDMu2TQtVSvCLeflBSg5m2d7329PmIdogslAJoHVtmIr6W8ot+liC2IKrl/b73eFZswm5td/iNLkULOWIqdSf0YxJUs1JA4Q9Bdh+49Y1BSyppWpgAq97HV9CIsELSo5QQCNxQgAlmBpR6aRXyk+Lo3W2rbCMCjUJAANCwq3U1hoWeLljKFyiXFCzuCBmelQC59RFbjhUKBJCxmBJc7EV1CgfaNSaEkh3Gr3d3+94LLlhSUpdlAlnsQWo+hfy6RTpGsNiCUykpCCcqhUPlZR1BezUfaITFyiSFJyqfiyk+ocs3K8SwOTiRMKkaBhYvrC0/BqQtiXFSFAULdajpB9kUygaiYlWlXSSOiqehiX8Ko/wBNBuLeRgUqU9PSkOS5ZuHBFj9mK1BElKaAff2I2MS6RmZQ2Vp5iogi7bmIHBva3xyg2JKYlCTrYEi7U5bGkD79Fq+nPeBYoLzk2/T84xEkk39jCjOImJyqSCHI515deu8RxExeVJDvlIPr+jekSRgiwqXe4ETmpLNV7VdtNdIzsIAnkgZnt6N0iKpriwJTtt/kCJYrDqSxq2orQ/nBe7BUQglrUF4diwKUpQGYFJq5Yj32284YAZ3L5mc+/npCuHwxBINtWpaCpw/CoWLBj0PUVitgkZJLh0tzzUr96frGRGTJWNR6/pGQDpqRMUEEqS4NX/yadYXn4xSiAwS1Ydxz5glAFqkDXr0gacOEipvFs9mS0KTXUJ5/vSGpBOQVdidDW3tzjAhR8LNr0h6VhgQ2kF5RqcaRzXYmzWOvneCYbOAQlxfR94el4cWAaDy8OkcPI+cZvOHxUoQoqNSd3BbZgIEuUQXcvyvfrFxPURQDxBg33yiEuSHYXEPmvEkpCg7Zqa6k11O9YNiyRlZRLS0Oz7bjm0NqdmoxOsDmpYKUfCQHg8tXjiu78pKl1NWawt0d356QscOpRzrepfkHizxMl+Fgdm0jeJBUcofz/ONTkvErKkqSGejMx116xNKAynoVS1M+6R+wvvDSgqwV99IhilAhjsbDUgjXSCctV44qEKymujvuTZh5iIpQTYn0qDsRDKhxq+D5mGZcsMWZzoC9X15Ru8sZnHVepJa5+/OIGWefnFniJXCANx9+0TlYUiDzPgrySz1d6lg5ND8xHvjV3PX7p/mLKZh+pAFf2gZwxNRF5ReNJolksQSDyekETJVur1p0vDyEEcjzhhCCGF3+7wXmfAiuRYsqnTfkbRoS62J50/V4tnFhXQ+l4gZOUtGfM+CtXgSo1J6u9Imjs41YqDtrFhhSKglnt8UgwmMCdGPq7flFedHjFdIwcxJPEog3DA+hMLdo4Jaj4lU325tQVEXYnAlObhAD11Fbt5QEqBzNfffZ/wBYvOzteKtl4OaQHmLbaNHBlAYFybAkBtzWsMyZynuWOp32MAxQKxpTUctYdujAAAgBsyVtVQZi+7uP8RGehdeI1qKddodkqYNEZxFnG9BDOXYxVGSaVPpGQ2lSjVxGRryZwXEy3q7OfWBTVk5Ui7H0gRxhJdunKNSFMSpX7xnGllIGg5w5LLUNIrJOLCWYFzWBLxiyrNUCzX8+sZvG1rVyqYAX3gOYsVEhI0LOfSEpkwzFZc1BcijjyrDcuQmlLcozeLUouHUVOx4RqRXoPveJSgkgkUO435+ohaessySwhJKSHq3nDmjTaVkvct8dIJiUlQFGYEkX/Cf8+kAwpKSTmckV5xKVPWlQAALkAvzoaQ52dMIQ2VqEgGulL/nGDDtxP+nnCkydOCmSKVAJS5Oj1hkLVkGYFnqrKT5ZgGgqEmyzlFk21++kQLGjDqQ/saNU0iXf5m9miKVB3ajW/wAwHVXLlKzEk73MNIkBRfmzRPI9wY3IQxNC3WoPnpGrRmMMqoDW/wAQ1LQpgSKfYgJzNThO9/R41PQv/wC6r2/IQe1BZpdkjWJCUUGrOwoqnXSKyQCapUo2F2tTX19Ybl4Q6uH2JEVkntbb6NzkJCCoKB6VgcmeNfiNI7Ol3IfmSTB0SEDeM7xPYecJc1OxgM+Yb18hp/iHFJBsKvT71haZjJYusHkK/EG/kSCMucHMS1h605QfCJCy3OzitX6wqZkhd1N1BAjZwoFUqpoXEb6Z0zPSBMq4YUrsHb29jCi3SSEgNq/OulqNGkTxZZcmgIOZ/S0D71dkp0uofvDiPMHrrAFOU7PSFhLWrxKpsGb94JOlC2YudPuv+YJMVYuUaufRw8Cmy40zDxEttT5gaiKeL2/WNMokkW+YyJBL/bRqFBJQDra5tEDM0ACj8edjERLvWnSGpJBS1WTc/ttGmWxmUMylDNYJAp7RpKlVOVNtCLxlSphrrVjcbt6QVJJuOkDTAVEbf27bQNWHLsSqtnVvY3hhQSXur0vt97xNNDxEjdn66ghr+sZIUuUWyhzuXd/QFhr5XjRNuGwNrK1uRflDGQ3Sb7tS+vsz6+UFBzFiQSEtvQvZupbryg1F5CVzKpQNKEpr0DeweDYnALQxOWtQ1T5Gj7wRTBT1ZIcNuA1/wiNCRwu71DuzdL1q1fiDThSUnRIJWdCDTTWnodIL3i3CGNmILOOmkHVKUL0ozgaasHZn9PeJTTQEDM1EqFKcyQNW1HQRWnEykbGtqXG/SJSpd/XpSzecRw85SjxU2BqNA9xR+kSVNIVlHiNKUp0KqjrveMX8IcxClAuoMW8ItqzuawUIvzu35+XxA5k1SXASDXQhtOb7j8qwxLnkjiTkoSRW2hr1pWLEGznTyr6loI1rF9KbPqYhLWwuQBcUKg7a83bWxiUyekJIDtVw/E97AWiyoJUtIOYAO1WBtS/P1ghAZjQhmuQoGvka+8RmYvKwSbMWa4NRwlNTzB1gczEBlO7EEszEOz0YgFqX/SLKk0qcggkg3dqCnrGKmZSHFKvaztRTEbl+ULqUmlWABopmBehSzc6F4YQQUqJUwNibWdwbg0FC8OJooctYf1PXffbWlzE5eCTlKXIY/hU/Duzmh3FbwBBKQXDpa7k15AlxXU+kHlYl0l6pNlF3TanRokjMwORJyZi4BCamvLmYBIlOkEsHe4pa2b9oN3gFUt5UdVT5h9CP1gcnEE1VmBNWPy6b6/bxrsBqwjOSgpIq4LCvJ6e1x0iMqXbKDm1urVujeUMieXajnQhvd253OnOBqyqLOKEMag8g2Xal9IuwCpJDgkZqOwoC+tfyiBAbwnXNRnNnAFw0MGaH+QPS7sR+0DKkn8XnYinLaEF0qB8I1sQ9jsxaNrAJJ3125Vt06wQrdJFtdzzDs0CmhuQO9tKb+8aCCke/nGRgZN3LxkIVcix6j5g2G/X8oyMjdZhvD/y0/e8aFz5/BjIyOf60gvxJ+9BDnaHhl/egjcZDfpfSWC/nI6D4MWM3xeX5xqMjHJuJ4K3+2B4PXqf+UZGRzphfDfzJ/wDt+VwTC+NX9w+ExqMjVMVy/wCf5H4h5H4uif8AhG4yNcvTM9m+yf8A6j+5H/ExW4q5/wD0o+IyMgntFezfGP8Ad8iLXsvxK/sH/ExkZGuXuiBYf8H9yP8AkqGJdvL84yMjj8v20nhfCjqf+EBlfyz1HzGRkaial/yfM/MAlfyz/er4EZGRoVLCeNPT/wCRhlH/AMU/EZGRX2voTFfy/JPxC0u3l+SoyMinpfaK/F/7oSFj1EZGRqMlTr0HwYIL+Z+DG4yNhDG3jIyM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510" name="AutoShape 6" descr="data:image/jpeg;base64,/9j/4AAQSkZJRgABAQAAAQABAAD/2wCEAAkGBxMTEhUUExQWFhUWGRwbGRgYGSAcHBgbGxodGiAdIBkaHCggGholGxwdITEhJykrLi4uGB8zODMsNygtLisBCgoKDg0OGhAQGywkHyQsLCwsLCwsLCwsLCwsLCwsLCwsLCwsLCwsLCwsLCwsLCwsLCwsLCwsLCwsLCwsLCwsLP/AABEIAMEBBQMBIgACEQEDEQH/xAAbAAACAgMBAAAAAAAAAAAAAAADBAIFAAEGB//EAEIQAAECBAQDBwIEBQMCBQUAAAECEQADITEEEkFRImFxBRMygZGhsQbwQsHR4RQzUnLxI4KyB2IVJEOSwkRTY3PS/8QAFwEBAQEBAAAAAAAAAAAAAAAAAQACA//EACARAQEBAAICAwEBAQAAAAAAAAABEQIhEjEDQVFhEzL/2gAMAwEAAhEDEQA/APPZvaE1ZJS4AqWehNWr00p8w52Z2kuTmJSogh+E0S9iWpb4G8MzcKJEtcyUuhIGYqqCHehHE+1+UJDtRYdwjUDKMpLhqpLcJG4owLb86FvhMIZiu8lOsLWoVoUkJdJVXw5hXlzMdgjEd1JEyaCGAcXL6gefOOZHbCJJR3YYFlBJSAFOA6EkFkmrkVAJ9emweJViZeeStSABU5a5gxYIUKvUeLX0YVl2dikzPCFCj8SSPe0W0qXCuC7PSguNgGPIMCNi1C14sJiWSeLLz5ksPennGkJLlxOaEIdailLCqlFqCsc1252jiAV9yZYEpGcKBUSWOVYIA0CnytsQSzRzXZPa+IUv/UlpmZkrlpzNnQtLqylRUGWWLgtQUFGjN5J3iPqGSthKUSVFgoIUpOjGjOlyzuA7g1pEsS5T3yKpHEGSADd/GQampIpU3rHk2LxWKKxJZQUkKBQQKKJ71aqigLZq2AItSLWZ9Q4iXJVKmZkUCkqf8LgFLKIJNMmZLlirRzGfMadwUiShSpq5qcRNmd2ZUqXldaxmKswSWDBbFR1zmwEUeIlzcOUJUjOpCCSkqCkpBPEqWAKEZSM7mqXdg0b7CkYmbMzyirOSkqBZJmi+UEVKSGcClnahHT/XOHKJGHmShkWpwtqLTMIDpvQsSG2HqXuJUS/plM9EubLUXUCkpUQSFtVRIJHds6s1AMyWd2h3s2UMDOGHxmQlIK5RBBT3hYgEqZIAClE/3UvXn8Nj8SkoBnOyXRxqBD0vLNaC5dgkBwaRYTu2/wCKHcYlI75somKcol5iSVuxX3ilZWAp0SYIYj9azkTJ6p2HkqTlAE0FJCZrFs6dDoP+755ucULlmYFcYKWS10kMTm3BGrXNyYuPqbCYzDlEubNQQoBaSgvnQ7OSRmdx+KxJ5xU4/soIkIxAmpWZiuOWhJ4BorMKMSCGoxGujiVDgKUSW/Zh+sGw0grmIQG4lBLmxcs/vCjJUskmjPV61tSxvWOj+kZCcRipSSVJuxSWIUBwkO78QBbW1LhoPL7EmTUzUyk5ZchIXxlk/wCokE/6lOIoCCxcOSAwIBc+nvomZOCjLWlRQpgpJdC6JSqpH4czilciqWj1nAdipwyf/LIAU3HLtnuygpqTANbEAJOhTw31L2omTOCMLN/hs8tctSVS1JyF1NkUkMSlV2JAOZiCYsxWEu2Jo7Mkqw4H/mJhK0KCnMuXmVlzG+cBwG2JffgRLzFJNQTVnrVjzrXY3hzHYhc+bRSpofKkrVxKFkkqVc625bwNKwoqKZRSBlNF+AcRIH9QI1L2O0ZujUMXLQ4MpSFBiS6SMrGicxDuzF6iutYXWWCVUpTTWtEhtelWiaVlSiE5mUC4AckXAyg0NvbaB4hJ41JRlTmAapyFna723HpGewkSzlg55fvTet4zDVAcqBNQyScwHK1x7mDYfjMoOM6lplkKoA5oSWcCt66xrH4ZUpWRQCSKgZnYGoZi1tOTtFhK4qUrxKTQtZmqHo1unlA8fLCMqHC1AMSPDUAsCLkEqcwScTUt0/XeI4FIVMAKSp9EliT1Y1esOorLTWzuLD7oW/OJBVaBy1ulbxYyJBW5StCGJAClVBo7AAkv0udbRLtOUhEwJlqzqFVLUUkZiHZLJFAaVu2kOLBMB2ktEzMpWbQ9LPW1fmLPE9sAy8yWzWUAXykuQHLOY5RRBqSAH0Gm7baQNCi9DW4bSlfaGWmV0KUFQBzB2Dv92jIr8H2ipDs1gNXo/wCreUZCdGwk9KSjOnNLZOZySkK8XiLgE2YNbRnguPXLmlRQ4Jc/6ieJTgNlZ68Lf7upi2x/01NyoRKfKAxcj8RYmztqQ+pa0Dwv0nM70ABTZRlXZlOQCQRQcLtcAioJEOUKyVhFS0hU1KtMiTTMFA5i3LqKkR3fYf1DJlYbxd4pALhIYqZmowa9qtlVWjxyHamBTLBKpy1KLsQMyCsHiCllTBV6DQC70AjDFaqSijuwrOMqlJDB1GpOUittwXGh6Qva3bk2avO5TVwkKLCm7Am9HtUWiwkT8ZMEuckqUtLIBTmzMpikkpLFWavFep0cKDEHCrd5cwIUCnNxBTBSbEl0FrCxUKhhBuxPqOZhpjS2MtRSchOYZnS6gS2ZbbszkEUgC8k9pTlIQMXNmILlIUEpUlKUscxUTVWZIJqSUpUbVg8rHITKkpGYkgJlhYQsqUVFCywIWoqAIqAQyqgk5gns6fjkju8UZspBbuwgpyJdkkpbiY2YKNC1ouuxfpSZJWVrdeSYlSjmIzOuWrvGzM6cmcuHNjYNdlXfTc+diMQk4mWmYiTRQyOlalBKHUySlZShqnkdS80/T+Hm4qcpSUow6QQpaKBE1aSt8z8UtATk0ZSmAi3wspQQuTh5dCVLKcuXKbHu5jHjIJTV/wCWY5Wd2XikJy5Skp4CpLcRmKUAlSgwDHMHD+LK9QIitO2Z6MA0oNPURLmSZhSQEgK4eIliMtMwL+GooYocZisRNEwTErJUy/EahS0kLMtmPJ2LvdwI6uT9FzFYRM3KJS8qXrmIQlJOpFS4eoAylkigjge0hlWUIICUnKCHa6gq5dq7O0Z5dIKZiWSAqWhgKDVSnYqW54ri1CH8pTca4cEqmnxrSCO8zElyBUl2ALjhYNVwriZ5zpKiFZUs5DggVZiHufc6R0X05i8GcLPk4iWtSphzZ0BCe7AqFBSiMxf8IFnpUvRkj2XPRKxB77LNldymWrMoMFTAlQyqD5QlIooBhl2NUcdIMnMlKiETahrLTxAHdiCaHcxZTOz5ImJXJchU2a2ZlBKZc4pRRVFEpCA2atQ4rFVjsQpaKrC+7CQnKGYHMSToFF6jlyhOqiVQmg5N5lo6n6A7Vl4afnWwJauRK2rUjMQQp2PC5NY5ceJW9Pz0i6+ncGlSVkvmkjOkpY+BC1WKgHdIIFSbMzxqqvRpX1XOWms/upq85Q0pkrQCci1EhRSxdJQXLEeG44v6g7YVNkJzVnTazF5GGQEEJSVAKJfKpRFHpYCDdmdoLmBQXOAQFSwvO+XukMGcTBmUS3AP6XdwIre2+0TNmhImFcqU+QlLZnYk5MxCVKIq1KDzESwPZsxSxlKahgrMyUljVRIoWCqGtCztFj2EtCR3k1PeIK/6wVqNCUkeIpLKtQKXqwfeGUlaSykywhBmBJeYZiigVUMuUl6AHw5tGUVITMWlClpqpK2JKxxOQXLBVQTo5ekZ7Cy7PnJGIE9aElK1FC5fElTEgKlpNGV3arkh2Ig/bH/h+bLIWopJKzMU9AKCXlF2S9VB3FTWKzsztNeGmEy1IK3WnKpOdNSCTWlwGO4GkAxM5Kys5USkAG6lKKlkAEiruWegYMIdRfFEKUEhQUHZJNKC1BzJ0r7RF3CVFN6m2gFKeEfl0iWGQFpLEJXXMC+bQOALgvAppWlKn1YmlnDvyLelYykJz2ZzSpfNr60jJiHBdQcMzl3/AFgk5RWksSbO7nXpGkoAFQBXK551FKtX8USRlEuSSQGIJTTn6GF2alTzFjr6tBAoXzPuG6+tYjNUkt0qOf5n9YYkMXhCHehGh5baHygUxZAACix/CKMaVoA8HmIUQBRQy3D0ruRuYBNTqLBvONRDGSSzBqVzJcnnGQJSgOT8vu1oyEvaJCIre2e2VS192hJfISOAkqUXZqjhS2ZR2DRcyUxy/bkpf8RnzMgKQChZYKIOgdIKeIEl3GZ9GHS0qvtXIJiUrm5iLJSjMCAc6gqWVDKTMCn1LgUAIhbDzwjvCvOnMQyMy0igOZSkgMXBcpS7AkANUMysEheH/wBHu5akzAmXKzutdQkrDkBQUSnRrjrfYH6TxGTEGeELUTl/luQjKV50VFXVlYVDKAOh5hzvafaCKS2JShxKSpLJSVpAUFJQwUpDkZgKcIIIYRUnBpEtKioIVmr+KhBZ0gOCGqP+5NIPiJcwJClAj8KllLAf+kHUnROWuhYUNRHW4P6b7LAR32PQVKQCUhaQM5LkpLAENw13elGvYxV9mdsIkKQZUpCAtIMxM4zDzfhISpJBGXZy/L0TsDtbCLkKmBMrOtWUpUe7C8oKiKghQAWWFaNHkuNTLE1swmpzMVAs9ga5WJIDuAb3LPFthpCZMsTzKzAjux3jlJzOBMQNcuUgpU4BUi1hncMr0Dsbtd5qj3TGssLSp0TVJUMiRMYJZEtwQGsuOn7XwwmYdSU0SUkEI8bn+lqFWYvW7c44D6LnLmImM61IRlllAZCVpSkjLkHiJGd+FyFO+pMd2djBOlTFqnS0CWCyllZ7xJyjOUKcDKQSSwS5ANXOpei6b6272T2cUhasxASruwB+EvZNnudQDa0eITSq2g09mbk/vHrX/ULt6aEJlAMggBcwBWQlbhgsVJAcsK2NaR5niJCQqWoD/TUpQTw+NmLZXcXSKi1eKMc+6iWKwXdlOdw6QogitdCHuDQg260i77OxyMGQtLTSqWUqSRwpLWQXBzaFTFgoVJaFJvZi1HPPzSioOhSk0XpSrtQ1FBSzxZK7NSJWIShKRNM1s81SaypblSkhVeJaWIYuEgaERAlX+EQELlTEzGQQ3GgS8swoYpDuo5uEV1Jcwl2vNX3aETkoUQlASty4DMkXqGFiHD6OIB2fiFoHdynKlgCYP6quEkvTahBLm8IYtd3BSCTQeFxsRRTdfxRrFhOc1S/Lnp7Uh/CLIQRopi51IzNXoTrU7sIq51CQHbSGJUxanFGe70H25jVnRo04d4ps2QPR3YD5Ai17Pw8gP3yj3RBAKWKwoAEKYlspJIvXaGPo/wCn0T5gViJgRISoZ1C9aMH/AO4pc6BUXnbmIQJqsNLEpEhKGSrxBkPMzaZpixlNf6hybFgrn8XMdWYJSkLqEpYM5UlJCBTMz+p3EVuIlDOWBAccJuA7gF6lmuweJzJDpBAclIBKUqob7NrVjXURtWXJLJKiSC5poq1a7/lAi6E0UWe5A5B3c7CJGQkg5nzZcwAZneoa5Ye1dS2IUpKksASHYMWNGpzaBSpxBSDQBnG7Uu3voz6CJkxKUFLYJzOgBxQukDic839IjNlrSylWILUGjpLgefq8CUujAVa7c6j1PqIIZxUkAO8tLBtU3JI6uSefKDSySoKdJITQC1Wd7jz3tC4INCKl2DlnSkEU8y2o30gi5wIFKDc60HkDQtABiUhnSDf35mraeUMWI94VFiyTy5bnUwWWqrqLudN/Oh1geHQlyFH+0E8IJ1O0FxGGUlTkOKFw9HDte1x5Q6kZskkApsCfdrc2NmpAyBYhi/ESNTy2BeMkYpQBDUILhn8/UxJEtRIJdVtNWJ9f3hQskAUISLXq/O0bhXETSsuFB9dH5kk1MZAdey4btBGRSypLJrQGiXZyLwDFYzBLJE2Z+IFTOLWTmDEDXn5l+Owfai0KUZbICqKQeJLHTLAkzwFpDAGwIL0HLyEN+RrHov0b2NJlJV3U7vUFZUhL0l1NBV7FlaFrAx2MtqDU2jxjBY0hQZWUE1LtlO4IFGj0PsntVlNMK1szKIDDhsCmqnKXeoNbtDx+RY6FfZ8gJJUhASA5owDL7x23zjM+8UnaOIxq8QvukHIghKEGmb/STNKiXF3yM4YnVmi1m9uSEJUpaxkQWqC5VegrmHPRvQg7bSvL3JTxgl1GoYPVF7a8to1bFjhPqPsp0TFY1C5s1CwiUQ4SpKlcCXHHlY1UVEgzEp4iIsOycBOQlPfSV4jDS1nwoQVoVL/0wlSM5K8oSBQAgoHiubPHfVKAoonS0TMoDlBdjmCmsdUpVTYR0vZXbWGmgrQtIJYqBISXtUPel+QjMvG32vGxTfTnZstKlqw0xP8ADzFJPEXUlYASUMWUk0BY2Om3G9s/Upw2KnqRP7xaVlCJWUqoDV1aqzAG58PRvRe3fpvDTs0yZLJVlL5FqRnGy8ik5x/caR5/9JfT6V4t5csBKTVCj4EpUGKhUqUVJcVBqDVorM6BXCiTPSmTi5f8LMUc0qYpACZiyCrjmDwu44U5RVy5IhqZh0YHDYedjD3mTEgd0WJTL7tQICVal0rNQGKeUenY3siQuSqUuWDLIPCztShAGo0a2jR5b/4Xg8EqTNnYz+JntQrTmSgJs0okkaAOS1wIrPH2lb9SfU6u015ZUsSpQrmUkrmLCXFGBANbDcVNo5uTLkpeYpK5gYlImOUkkM6ilQDh30AO+rfaOJmqX3roCRMCkAqS4UDmBKaZqBL2owqYrMJhzNXNOZIoVF1ZQak3JoH9HGjkZ8gd7D7fQiUUGUErfhWkmlEgjKo5ct1u7g7UIo+0CCgF7uWZgA+iXLB/dJqYFMwxSS6S1wa1S7AgszUZ+cCxj0Tu5Z9t+cM9r7Bw9GN6OxDtfQ9I7D/pz2D/AB+LShQ/0kcc1/xBKgAkMzO4FLVMcxKwjtcBhsKb/e8emf8ASdfdmeZakIWpkIK8xSpTKISQkMXLG4LAs9YbZp61e/XU1EqShKUokqKzlVJST3aCBLmq/wDyAoIDZUhw7nKY4P6pxslSWlGaCVpSlEwscgSXVlIACSwJH9jAsSO0/wCoPZyJSCvETVGanKMMEVzJA/8AUQLkKzce2UBy8ebuqahc9RcpTlGjMCwbU768TaRnlcFRkzCkEk/hoSNSBQEPSzg2gMhAdimWUuKmhCaO5qLNoTfWBz5MxJIUz9dzZxc23u3TRTwpJ1d2ozmmuwZjHOWah5qCqgZlBRSqzsSCQNC4N4Fhp6VgJmDiUWC2bzO5cMYXmFYKQVZUpfKbs5zGzm/xGkTijKsABiwo5UzOemjc43gFxeGypBcMXys6nbyoORrA8C2qSH4Sp7OG1Z6OGY0eLLApTMSpOY+JRvlfNVJbU0VozJhCSgqVlZ1BJNDdmqNDTZjSMrUsd2dwZhmYMQVBqEOLGhsbekQOESlsyi7AubDzr5hutmjZxBP4jQXfSzNs1ICJrHjynMSQlr+1ufvDPR0GZLY5syVVqQWYdPu8EE98pTYkltnVY6t8PEsRhwAGSAlaaFJcc6EPoRpWFloyKTQgjxPuC1NdbctY1LAYlhwWcaWuHOxrAMjVQ+r9Ob2pDUnFkJaja3CgdA/KMTMJKgpxqAKVJ97a7wIphppcvyu3PmI3Bzg0qFV5TW9/Z4yHTiyklq2O9x5w1LXlSXNQQQSfUb7QBFA7fqdNPuvWNTVsWap11A+6eUYbpxagGSA/PZ/0tFhhMaqWXQS9Kgmldx5jz84p5s0l8rkB6ks9fv2hqSh6uCoaW5O334YydXU/tBc0gqPCEpSBsE6gcw/qYl2mrglgKJzOVB/CXawFKcy9DRxFXKUQmrUtr+V3f7eNs7sCzabHfR4z99n6SK2GYOFAPlf4LPoft4Yl4hWZAohS7Z6EuN2cOOt4ApKXBANOt+RetfmB4nDkqClMUF2Oxq7tYv8AAhmfYuz06jB/WOLly1SprFLZeMWAJSQFUfUeUNDtkymmyphGVVErdgCz5lgkqBNANI5CVh1LGXPwK1sUgsB1P4n5jzLmWhShwnKXCSaLHR38ni8lPXb0vEfWQmrTKQoywUgmaGOUBTKJSRbwta56HyL6nE1GLWFKGZalEKNlJUTxVJIBBetWi0n4xMwJmyZYlqlpyzEvqWUkh67B935Qz2tjTMmd4rjWlhmcMjZ9lchbStm/JvsZrnz2SJa5neqUcgS1CCorSFUJ0AV55qO0V4RlzKTYhgRVyaEDcVA3Ygi0X2IxhUQCkjVTMymer1ehAYHpAz2ThhKXlclYsohpZBDKccWVT3IYPXNQhl7GKtfa0wiWhRUru0hKA76y1BLkOEhgQNC+hioUxVw2AoDp+rPf/EWmMwXHwVWMh4apdSczE1JUGINS512qxNPeZmG9KADk/wCfnHXjdUNOQEk3ZweZN29PaOn+gu3BhVzJ5llY8KkpAcFhlUSoeEkqDAk2LUeOOm4jOXNBYAaAaQ92chS5UwXEtQUE7rUln3LZLDldmivU1nKt+1lzJ0wzllWdZVMWKZQ5OUJUSSoNTkxAoIR7PzMQFhDEV3r7PX30hzs7CI7uXMKilSkpBdsp3qTQ+EkdbmCY5KeEIBIS7skAUJD5vCRTnfzjleWrFd2njHdCUsKV3pVgdC8Kd6+YOGtV9OcNYuZUEtRiEvu1xz5bRXKDlR31/wA1MUi0UT/UUCtqj0NDAFqc9aebvGymzBuQ++kTUEB3FR+TAdKxqJqUaEOQKHUPlJ15fMEKKJKLl67V97j1jEhViNKF6PtBVSJfdBVCTVn3Lbih2/aFe1dOlsrQxBqkijD00izm4NLbMz7N0uPcWhGdSjU31Gv7RKxiJhIGbkPc/kfiDiXmTvZhW5NW+9oJJkIKSVqbKBpsTRn51MEmrCUmganhsRQh/X35RAEyk0KqMA4a/nq4HxA1JUlVApyPxCoDljbpXeN4VYUXJDWY0PXYRObMOxbqbc+TxFAy1KrrrT3jIJmcBnHJ4yDtvxNSrPtsentygmcdCen2I0mWbKLCmvztSNFna4IYPQ0r99YyakhRJPAbXGtdqDeGhiUpcAZi2pID7+nR/QQuhVHskXJsNTXbSkbmTkyw7HNoDeup1AixnTX8SopTmJrbbLv10AF4Zl5iAQwBbeldt/OK7DY1KkZnIqx4vcBq/MFkzXqmvIX266wWNSrWWpqM4a29QHpyr5CNYLMCWfKsuA7EZaO1lAhx/iBImOCRUWOrimvUiJpWCsKLkaf0ppQ7l2b7rzrYONnFaiJZykkZRlLEANdrPW8TQAmi5aQSoBqa65iWLvTk2rugicZhyhLbMAWHQ1ZulobOHpxuVJKWLkgVIapoBT9YO2Zx1IoWJgIBS922ff324XgcjEKoEqNCSwNKOSQTodIbSVOoZiU5khjYu5/TzG8I5ykBKmYi4AetGL6X9YY1Zg6pQzAHicurlUeIlyrUPu3OGJy0qzG1mIpybn+GFVJypUQ5BFQbKvqLU1jSFJYOapNb+HW3MijWGsWM9jiYpL5eDNVhWoNxbJ1jjsUSZiyzO5AAoHL6x1OLQriKa5g7KJc6tdgkA299uS78qOzA+5eOvwzui7qEseg9YuvpSZlVOJLUS1HJqbbdYqsOS5i0+nkpCZpU5BISyQ53DVe5jp8n/NS4KCFZEuymUAGy1oqhDBr+cKY8JSSgJfdZUXJ1erEmnlpD2Cl6IWojLw59KHTe0Vg7PZTFZIU+ZqMSQS2hNTHCdCzY1MBUzlAIANAkPUCtKnWEmQSl+EKJqdADf1i7EpKRMbUJAHwfyhIZFFKVAHRm5lxUW/SNTkrxRXhQFAMQ7+YBZzW+whTGSpScwdJYgMTU7mmnPr5t/wALMCc2YBRJJch6igqRXSATZkxSuOYVgCxFPIl/sQ8f3WOUwgue6QRQNRuUWkqWnuEk0VlLBvwpIJ/IQJWGAcJoNKPpBRZKQXyJUDzeutb/ABGt08Ziuxc1JJDHd/LVxaNSpocBgWo5r80dqWh5EkEzFEWUAOZ/F7kiFZ+GJWEpYijlredvziVTmYMpDhdFPfS3Wv7ROXheZysOsNZyG7rw1Bcl/WIyAXJVTk33TptGfKnCH8AQpRplS1ep+afG8QW6WDEpNH58/vQxYFRBU5dOgAYWt6+sKz1HKzX3v++35Qy2rMJqUDe8ZE5Uo1evO/5RkaG1ZJQDQimvM/4gqZN2IcW3EJTZgYF76ba3ez/MaRiC2at6+d+cY8eX06dLbuHOZnbc2It+vWuzV07sMlzcnQn3vf1hhE0BNevtceRiM7GhiXswcVHoNIp5GyMPZagkBKgChjU/iOlAwEO9ysABRSFClCCK6BQuWexjm+NYKpZUQxL+GjbetohKmlnvpGv89+x06ZcohWjEBwoimzeo5fMOSZgyEKWlwXvewb55Rw60+JRN6U1rXpBcxCU5XD7cqVivxf0y46yRh8i3zuUuwuAKp8XPaC4jEauOJtblP2R/mOOSkqFy2+np93ibqAFQ9hyD6Rf5f1SuvwygUklX4gRz36M1uYhda0uy1CpHDZqg3HS0cvJ7x6EkajRVTqL/ALQ+AmWniANaPWof78+kF+Kfq3XRKxaCkgMzsHs3k5/wISQplEkgBVBc6voPt9opJWNuWSkCjh6c6ln6RpGKSlXiWp7AD835e0U+LFq07UxqikJH4nqHcAG3U+wBiqOHoTbQPS3LztEZs1KSSl1KO9kuOV4XlIK1DMo0LnanKOnHjgvZgAA02hvs6YRnSWHeEFJ1Bo7VcOKecCWJaAx2ahqC4N3v1giJUogmhY72BpU/nS0V7ixdy8YAeJZUQG4iSas+nKMVNGVguodyX3cV/aKYqSmgW4b8VxX+rWDLnsKFJOti3Szaxy/zJ+XMD0JqBQm53y72gU9PED7NzBalxCn8SGNR0dnLMzDVq6QMz9STW2oHIvrerxeFSxWgq1ADO5uPkafEYZKykAqS4Nwptt/MRWzc5ACgSCdDlpU38m9YAlZdyotbiL2qwBN/PSGcBZKv8bLC2JWMw0YJAAHLQ/I1vFfJw6UqBUsEE+TQuJ2ZgSKvR+T3FtvTrBkoQQQFGhAIU1H+ekWWLJ7WEmWkEspBBNa2NuXKIHCJYuRcmjfrCkzs9LukuDUsWYuKVD89fiBLTViKpJYiliSHY129YPH+lYrQGc5WPlbz6QPOai45/fxAJYzjIWdrszU0+xeEVS1pKQxZ61NfOw6fMU4wLS9GPJ7Fur0eNd0CC7V1HprFfiJ7IDLAaraNzOhiEuat+JCmarncUu/l7Uh8TsWSQlFmrzb2MZFHNxoQTwA+/uDGRrwGjYxfCnS7tyIt5lvKKyfijQAkUr1NG9IOsFVCwJc020Hu/ptAU4YAglyNnvG5ioveEpNSS4fkDyjUuaChjoTRqHz6+UMSqK4Qw2+Ou0BmIJVfMo19tthFqxGZNWEsQUoemx87GIJUaUMZh86XUFMNbcXJrHW8EmTgqikj/aVD5JHtDqxFypwNqfMESpglnLXA1d2p93iCFIFgoU/qH/8AO0TXMQQxCxVyaE9CaPWLUbCBag609jDv8ICka+dHd4rezUJKwt1FywDN50USf184sESFKBWlKlzGALJJb/aHag+3jnWoHiMVLSCmqSbqyhRI/wC1yGHOEM/eqyoQSS/FMUzAmp4WAA5vG8ZIKX7xWUgOxqpT8rJ82iEydLRKySyriAMwqYFrhIpvr+kbn8FTmgkZJRKiKFbskmxYO7VfyjSpXdpICnUqil1/9qQdNyW/ISw3DwqUEMCQl8uYhuHNpdyeRAZoiqS/EooqbvmA0olCagdWtFoRw4DKJchg5frGFAUwFKVbz/KAYvEVoCEc2BVtTTpB8PODFQqGoGL8wNDrD2ujOClpXnQ1VpOUDRSagej+sKYaUCkjMztW1Kv+45Qfs5MzMmahByBVTrl1YDl8QDtFfcT1JIdL5hq6T80p5QT3iDmYZSVEEuRUV8QPhI0NvaDB/GKFVSOYoq/X3h+UhCgUkk8OZHDxAclXI5cuRhHDT5TkOsMapXZxoCk0eul25RasRz5TUgNZ3fd26wdATl8YIZgWIa/LfWNOg+GalmoFZkEPzZvby0iUzCTLoWC1GEwN60r1EWoSQtkkHKbl33avJmaFRN3Gc6MoBP6nyjUuUqqVA5xYkj0d7+ZiUlKCWmJBINSCM3qGryiTUiRmUFKZKQeLZuXOhEWEolSlUAY1eoPlq9v8xXrXLAITmS5dyx9CLbXMZhsWSWVXhIb+p7V+Du0V7UWgQGOc5Qk1FAX1FeW24iC1UYlSsm73HkG8xAZc5CcyaLlirHQ7jW50OkTmKUFgMQQkagg2IZW1dfWMnEpUzODyoQk6dAbOweJzQsVcMKDNoGN9AK2NXHV0E4pObMeG4Uwu+45g33rE5S9BXqWLH8/mkVgOz5bsAuWFKoSzF+hBY+h/NZeFYFSiHZywNnoac9evntSwpD2UguyabO48VhFfiSXJQo5VOWJJAN25aNFxgMmfQAJzD0Z4yK2clbJzEDYC7c2jI3gHwaSVrNbG9ql4ZXJcElaQOrD/ADAsLIVXOVPy2b94TXKTmLixIq1GjPutGikGmZxe5J39YBheFRYOWozUfrGkr4iAB5mGZEo5szDaEpTA4Slsody5q5A2jJKEl6sByhuUxPEBf0iBlqeim5NGdOK+aCAXOvrGS0FdAwDkudtHMYpZ4gQbW5xGcFBIRsC/95NfRJb13jTJkT8riW5YJD8j8ByabknRoZlY5bywgqZiSkFiRUCotpFVJQrKwBL/ADVLej/d7VEgZUUFEHS9b9G+IOUkM7V+LSQrhlkbkl/f7tB8MkDMu2TQtVSvCLeflBSg5m2d7329PmIdogslAJoHVtmIr6W8ot+liC2IKrl/b73eFZswm5td/iNLkULOWIqdSf0YxJUs1JA4Q9Bdh+49Y1BSyppWpgAq97HV9CIsELSo5QQCNxQgAlmBpR6aRXyk+Lo3W2rbCMCjUJAANCwq3U1hoWeLljKFyiXFCzuCBmelQC59RFbjhUKBJCxmBJc7EV1CgfaNSaEkh3Gr3d3+94LLlhSUpdlAlnsQWo+hfy6RTpGsNiCUykpCCcqhUPlZR1BezUfaITFyiSFJyqfiyk+ocs3K8SwOTiRMKkaBhYvrC0/BqQtiXFSFAULdajpB9kUygaiYlWlXSSOiqehiX8Ko/wBNBuLeRgUqU9PSkOS5ZuHBFj9mK1BElKaAff2I2MS6RmZQ2Vp5iogi7bmIHBva3xyg2JKYlCTrYEi7U5bGkD79Fq+nPeBYoLzk2/T84xEkk39jCjOImJyqSCHI515deu8RxExeVJDvlIPr+jekSRgiwqXe4ETmpLNV7VdtNdIzsIAnkgZnt6N0iKpriwJTtt/kCJYrDqSxq2orQ/nBe7BUQglrUF4diwKUpQGYFJq5Yj32284YAZ3L5mc+/npCuHwxBINtWpaCpw/CoWLBj0PUVitgkZJLh0tzzUr96frGRGTJWNR6/pGQDpqRMUEEqS4NX/yadYXn4xSiAwS1Ydxz5glAFqkDXr0gacOEipvFs9mS0KTXUJ5/vSGpBOQVdidDW3tzjAhR8LNr0h6VhgQ2kF5RqcaRzXYmzWOvneCYbOAQlxfR94el4cWAaDy8OkcPI+cZvOHxUoQoqNSd3BbZgIEuUQXcvyvfrFxPURQDxBg33yiEuSHYXEPmvEkpCg7Zqa6k11O9YNiyRlZRLS0Oz7bjm0NqdmoxOsDmpYKUfCQHg8tXjiu78pKl1NWawt0d356QscOpRzrepfkHizxMl+Fgdm0jeJBUcofz/ONTkvErKkqSGejMx116xNKAynoVS1M+6R+wvvDSgqwV99IhilAhjsbDUgjXSCctV44qEKymujvuTZh5iIpQTYn0qDsRDKhxq+D5mGZcsMWZzoC9X15Ru8sZnHVepJa5+/OIGWefnFniJXCANx9+0TlYUiDzPgrySz1d6lg5ND8xHvjV3PX7p/mLKZh+pAFf2gZwxNRF5ReNJolksQSDyekETJVur1p0vDyEEcjzhhCCGF3+7wXmfAiuRYsqnTfkbRoS62J50/V4tnFhXQ+l4gZOUtGfM+CtXgSo1J6u9Imjs41YqDtrFhhSKglnt8UgwmMCdGPq7flFedHjFdIwcxJPEog3DA+hMLdo4Jaj4lU325tQVEXYnAlObhAD11Fbt5QEqBzNfffZ/wBYvOzteKtl4OaQHmLbaNHBlAYFybAkBtzWsMyZynuWOp32MAxQKxpTUctYdujAAAgBsyVtVQZi+7uP8RGehdeI1qKddodkqYNEZxFnG9BDOXYxVGSaVPpGQ2lSjVxGRryZwXEy3q7OfWBTVk5Ui7H0gRxhJdunKNSFMSpX7xnGllIGg5w5LLUNIrJOLCWYFzWBLxiyrNUCzX8+sZvG1rVyqYAX3gOYsVEhI0LOfSEpkwzFZc1BcijjyrDcuQmlLcozeLUouHUVOx4RqRXoPveJSgkgkUO435+ohaessySwhJKSHq3nDmjTaVkvct8dIJiUlQFGYEkX/Cf8+kAwpKSTmckV5xKVPWlQAALkAvzoaQ52dMIQ2VqEgGulL/nGDDtxP+nnCkydOCmSKVAJS5Oj1hkLVkGYFnqrKT5ZgGgqEmyzlFk21++kQLGjDqQ/saNU0iXf5m9miKVB3ajW/wAwHVXLlKzEk73MNIkBRfmzRPI9wY3IQxNC3WoPnpGrRmMMqoDW/wAQ1LQpgSKfYgJzNThO9/R41PQv/wC6r2/IQe1BZpdkjWJCUUGrOwoqnXSKyQCapUo2F2tTX19Ybl4Q6uH2JEVkntbb6NzkJCCoKB6VgcmeNfiNI7Ol3IfmSTB0SEDeM7xPYecJc1OxgM+Yb18hp/iHFJBsKvT71haZjJYusHkK/EG/kSCMucHMS1h605QfCJCy3OzitX6wqZkhd1N1BAjZwoFUqpoXEb6Z0zPSBMq4YUrsHb29jCi3SSEgNq/OulqNGkTxZZcmgIOZ/S0D71dkp0uofvDiPMHrrAFOU7PSFhLWrxKpsGb94JOlC2YudPuv+YJMVYuUaufRw8Cmy40zDxEttT5gaiKeL2/WNMokkW+YyJBL/bRqFBJQDra5tEDM0ACj8edjERLvWnSGpJBS1WTc/ttGmWxmUMylDNYJAp7RpKlVOVNtCLxlSphrrVjcbt6QVJJuOkDTAVEbf27bQNWHLsSqtnVvY3hhQSXur0vt97xNNDxEjdn66ghr+sZIUuUWyhzuXd/QFhr5XjRNuGwNrK1uRflDGQ3Sb7tS+vsz6+UFBzFiQSEtvQvZupbryg1F5CVzKpQNKEpr0DeweDYnALQxOWtQ1T5Gj7wRTBT1ZIcNuA1/wiNCRwu71DuzdL1q1fiDThSUnRIJWdCDTTWnodIL3i3CGNmILOOmkHVKUL0ozgaasHZn9PeJTTQEDM1EqFKcyQNW1HQRWnEykbGtqXG/SJSpd/XpSzecRw85SjxU2BqNA9xR+kSVNIVlHiNKUp0KqjrveMX8IcxClAuoMW8ItqzuawUIvzu35+XxA5k1SXASDXQhtOb7j8qwxLnkjiTkoSRW2hr1pWLEGznTyr6loI1rF9KbPqYhLWwuQBcUKg7a83bWxiUyekJIDtVw/E97AWiyoJUtIOYAO1WBtS/P1ghAZjQhmuQoGvka+8RmYvKwSbMWa4NRwlNTzB1gczEBlO7EEszEOz0YgFqX/SLKk0qcggkg3dqCnrGKmZSHFKvaztRTEbl+ULqUmlWABopmBehSzc6F4YQQUqJUwNibWdwbg0FC8OJooctYf1PXffbWlzE5eCTlKXIY/hU/Duzmh3FbwBBKQXDpa7k15AlxXU+kHlYl0l6pNlF3TanRokjMwORJyZi4BCamvLmYBIlOkEsHe4pa2b9oN3gFUt5UdVT5h9CP1gcnEE1VmBNWPy6b6/bxrsBqwjOSgpIq4LCvJ6e1x0iMqXbKDm1urVujeUMieXajnQhvd253OnOBqyqLOKEMag8g2Xal9IuwCpJDgkZqOwoC+tfyiBAbwnXNRnNnAFw0MGaH+QPS7sR+0DKkn8XnYinLaEF0qB8I1sQ9jsxaNrAJJ3125Vt06wQrdJFtdzzDs0CmhuQO9tKb+8aCCke/nGRgZN3LxkIVcix6j5g2G/X8oyMjdZhvD/y0/e8aFz5/BjIyOf60gvxJ+9BDnaHhl/egjcZDfpfSWC/nI6D4MWM3xeX5xqMjHJuJ4K3+2B4PXqf+UZGRzphfDfzJ/wDt+VwTC+NX9w+ExqMjVMVy/wCf5H4h5H4uif8AhG4yNcvTM9m+yf8A6j+5H/ExW4q5/wD0o+IyMgntFezfGP8Ad8iLXsvxK/sH/ExkZGuXuiBYf8H9yP8AkqGJdvL84yMjj8v20nhfCjqf+EBlfyz1HzGRkaial/yfM/MAlfyz/er4EZGRoVLCeNPT/wCRhlH/AMU/EZGRX2voTFfy/JPxC0u3l+SoyMinpfaK/F/7oSFj1EZGRqMlTr0HwYIL+Z+DG4yNhDG3jIyM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1512" name="Picture 8" descr="http://upload.wikimedia.org/wikipedia/commons/2/29/Exposed_mango_tree_ro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76672"/>
            <a:ext cx="4582770" cy="3384376"/>
          </a:xfrm>
          <a:prstGeom prst="rect">
            <a:avLst/>
          </a:prstGeom>
          <a:noFill/>
        </p:spPr>
      </p:pic>
      <p:pic>
        <p:nvPicPr>
          <p:cNvPr id="21514" name="Picture 10" descr="http://www.ningwang.ca/images/spider_plan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505146" cy="2650232"/>
          </a:xfrm>
          <a:prstGeom prst="rect">
            <a:avLst/>
          </a:prstGeom>
          <a:noFill/>
        </p:spPr>
      </p:pic>
      <p:pic>
        <p:nvPicPr>
          <p:cNvPr id="21516" name="Picture 12" descr="http://www.arctic.uoguelph.ca/cpl/organisms/plants/biology/images/root_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356992"/>
            <a:ext cx="4896544" cy="3292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06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2" y="0"/>
            <a:ext cx="9109538" cy="68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14709"/>
            <a:ext cx="8229600" cy="4444579"/>
          </a:xfrm>
        </p:spPr>
        <p:txBody>
          <a:bodyPr>
            <a:normAutofit/>
          </a:bodyPr>
          <a:lstStyle/>
          <a:p>
            <a:pPr lvl="1"/>
            <a:r>
              <a:rPr lang="en-CA" sz="2800" dirty="0" smtClean="0"/>
              <a:t>Roots, leafs, flower, and stems are considered the </a:t>
            </a:r>
            <a:r>
              <a:rPr lang="en-CA" sz="2800" b="1" dirty="0" smtClean="0">
                <a:solidFill>
                  <a:srgbClr val="FF0000"/>
                </a:solidFill>
              </a:rPr>
              <a:t>ORGANS</a:t>
            </a:r>
            <a:r>
              <a:rPr lang="en-CA" sz="2800" dirty="0" smtClean="0"/>
              <a:t> of the plant or more simply </a:t>
            </a:r>
            <a:r>
              <a:rPr lang="en-CA" sz="2800" b="1" dirty="0" smtClean="0">
                <a:solidFill>
                  <a:srgbClr val="FF0000"/>
                </a:solidFill>
              </a:rPr>
              <a:t>PLANT PARTS</a:t>
            </a:r>
            <a:r>
              <a:rPr lang="en-CA" sz="2800" dirty="0" smtClean="0"/>
              <a:t> made of </a:t>
            </a:r>
            <a:r>
              <a:rPr lang="en-CA" sz="2800" b="1" dirty="0" smtClean="0">
                <a:solidFill>
                  <a:srgbClr val="FF0000"/>
                </a:solidFill>
              </a:rPr>
              <a:t>SPECIALIZED CELLS</a:t>
            </a:r>
            <a:r>
              <a:rPr lang="en-CA" sz="2800" dirty="0" smtClean="0"/>
              <a:t>.</a:t>
            </a:r>
          </a:p>
          <a:p>
            <a:pPr marL="301943" lvl="1" indent="0">
              <a:buNone/>
            </a:pPr>
            <a:endParaRPr lang="en-CA" sz="2800" dirty="0" smtClean="0"/>
          </a:p>
          <a:p>
            <a:pPr lvl="1"/>
            <a:r>
              <a:rPr lang="en-CA" sz="2800" b="1" dirty="0" smtClean="0">
                <a:solidFill>
                  <a:srgbClr val="FF0000"/>
                </a:solidFill>
              </a:rPr>
              <a:t>PLANT TISSUES</a:t>
            </a:r>
            <a:r>
              <a:rPr lang="en-CA" sz="2800" dirty="0" smtClean="0"/>
              <a:t> are considered as separate systems.</a:t>
            </a: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HIERARCHY OF PLANT BODY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420118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Important Functions of Plants: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z="2800" dirty="0" smtClean="0"/>
              <a:t>Plants need to exchange gases with their surroundings</a:t>
            </a:r>
          </a:p>
          <a:p>
            <a:pPr lvl="0"/>
            <a:r>
              <a:rPr lang="en-CA" sz="2800" dirty="0" smtClean="0"/>
              <a:t>Plants require an internal transportation system to move water and nutrients around within their bodies</a:t>
            </a:r>
          </a:p>
          <a:p>
            <a:pPr lvl="0"/>
            <a:r>
              <a:rPr lang="en-CA" sz="2800" dirty="0" smtClean="0"/>
              <a:t>Plants need to have a way to reproduce</a:t>
            </a:r>
          </a:p>
          <a:p>
            <a:endParaRPr lang="en-CA" sz="28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1102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The </a:t>
            </a:r>
            <a:r>
              <a:rPr lang="en-CA" dirty="0" smtClean="0"/>
              <a:t>Leaf &amp; </a:t>
            </a:r>
            <a:r>
              <a:rPr lang="en-US" dirty="0" smtClean="0"/>
              <a:t>Photosynthesis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067" y="2646218"/>
            <a:ext cx="7408333" cy="3450696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/>
              <a:t>Because plants make their own food, they DON’T need:</a:t>
            </a:r>
          </a:p>
          <a:p>
            <a:pPr lvl="1" eaLnBrk="1" hangingPunct="1">
              <a:defRPr/>
            </a:pPr>
            <a:r>
              <a:rPr lang="en-US" sz="2400" dirty="0" smtClean="0"/>
              <a:t>to move in search of </a:t>
            </a:r>
            <a:r>
              <a:rPr lang="en-US" sz="2400" dirty="0" smtClean="0"/>
              <a:t>food or have complex systems like us (digestive, nervous, etc)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Plants </a:t>
            </a:r>
            <a:r>
              <a:rPr lang="en-US" sz="2800" dirty="0" smtClean="0"/>
              <a:t>DO need:</a:t>
            </a:r>
          </a:p>
          <a:p>
            <a:pPr lvl="1" eaLnBrk="1" hangingPunct="1">
              <a:defRPr/>
            </a:pPr>
            <a:r>
              <a:rPr lang="en-US" sz="2400" dirty="0" smtClean="0"/>
              <a:t>To exchange gases with their surroundings</a:t>
            </a:r>
          </a:p>
          <a:p>
            <a:pPr lvl="1" eaLnBrk="1" hangingPunct="1">
              <a:defRPr/>
            </a:pPr>
            <a:r>
              <a:rPr lang="en-US" sz="2400" dirty="0" smtClean="0"/>
              <a:t>An internal transport system for water and nutrients</a:t>
            </a:r>
          </a:p>
          <a:p>
            <a:pPr lvl="1" eaLnBrk="1" hangingPunct="1">
              <a:defRPr/>
            </a:pPr>
            <a:r>
              <a:rPr lang="en-US" sz="2400" dirty="0" smtClean="0"/>
              <a:t>A reproductive system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7128" y="158218"/>
            <a:ext cx="8229600" cy="1252728"/>
          </a:xfrm>
        </p:spPr>
        <p:txBody>
          <a:bodyPr/>
          <a:lstStyle/>
          <a:p>
            <a:r>
              <a:rPr lang="en-CA" dirty="0" smtClean="0"/>
              <a:t>The Leaf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80109" y="2552526"/>
            <a:ext cx="8686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943" lvl="1"/>
            <a:r>
              <a:rPr lang="en-CA" sz="2400" dirty="0" smtClean="0"/>
              <a:t>The Leaf is the </a:t>
            </a:r>
            <a:r>
              <a:rPr lang="en-CA" sz="2400" dirty="0"/>
              <a:t>main photosynthetic structure of plant 				</a:t>
            </a:r>
            <a:endParaRPr lang="en-CA" sz="2400" dirty="0" smtClean="0"/>
          </a:p>
          <a:p>
            <a:pPr marL="301943" lvl="1"/>
            <a:r>
              <a:rPr lang="en-CA" sz="2400" dirty="0" smtClean="0"/>
              <a:t>– </a:t>
            </a:r>
            <a:r>
              <a:rPr lang="en-CA" sz="2400" dirty="0"/>
              <a:t>organelle called </a:t>
            </a:r>
            <a:r>
              <a:rPr lang="en-CA" sz="2400" b="1" dirty="0">
                <a:solidFill>
                  <a:srgbClr val="FF0000"/>
                </a:solidFill>
              </a:rPr>
              <a:t>CHLOROPLAST</a:t>
            </a:r>
            <a:r>
              <a:rPr lang="en-CA" sz="2400" dirty="0"/>
              <a:t> (only in Plant </a:t>
            </a:r>
            <a:r>
              <a:rPr lang="en-CA" sz="2400" dirty="0" smtClean="0"/>
              <a:t>Cells</a:t>
            </a:r>
            <a:r>
              <a:rPr lang="en-CA" sz="2400" dirty="0"/>
              <a:t>) actually performs photosynthesis 	</a:t>
            </a:r>
            <a:endParaRPr lang="en-CA" sz="2400" dirty="0" smtClean="0"/>
          </a:p>
          <a:p>
            <a:pPr marL="301943" lvl="1"/>
            <a:endParaRPr lang="en-CA" sz="2400" dirty="0" smtClean="0"/>
          </a:p>
          <a:p>
            <a:pPr marL="301943" lvl="1"/>
            <a:r>
              <a:rPr lang="en-CA" sz="2400" b="1" dirty="0" smtClean="0">
                <a:solidFill>
                  <a:schemeClr val="accent3">
                    <a:lumMod val="75000"/>
                  </a:schemeClr>
                </a:solidFill>
              </a:rPr>
              <a:t>Photosynthesis is:</a:t>
            </a:r>
          </a:p>
          <a:p>
            <a:pPr marL="301943" lvl="1"/>
            <a:r>
              <a:rPr lang="en-CA" sz="2400" dirty="0" smtClean="0"/>
              <a:t>				              </a:t>
            </a:r>
            <a:r>
              <a:rPr lang="en-CA" dirty="0" smtClean="0"/>
              <a:t>chlorophyll</a:t>
            </a:r>
            <a:endParaRPr lang="en-CA" dirty="0"/>
          </a:p>
          <a:p>
            <a:pPr marL="301943" lvl="1"/>
            <a:r>
              <a:rPr lang="en-CA" sz="2000" dirty="0"/>
              <a:t>l</a:t>
            </a:r>
            <a:r>
              <a:rPr lang="en-CA" sz="2000" dirty="0" smtClean="0"/>
              <a:t>ight energy + carbon dioxide + water                                </a:t>
            </a:r>
            <a:r>
              <a:rPr lang="en-CA" sz="2000" dirty="0" smtClean="0">
                <a:sym typeface="Wingdings" panose="05000000000000000000" pitchFamily="2" charset="2"/>
              </a:rPr>
              <a:t>   glucose + oxygen</a:t>
            </a:r>
            <a:r>
              <a:rPr lang="en-CA" sz="2000" dirty="0"/>
              <a:t>		</a:t>
            </a:r>
            <a:r>
              <a:rPr lang="en-CA" sz="2400" dirty="0"/>
              <a:t>	</a:t>
            </a:r>
            <a:endParaRPr lang="en-CA" sz="2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3871" y="660236"/>
            <a:ext cx="7578437" cy="1085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Photosynthesis</a:t>
            </a:r>
            <a:endParaRPr lang="en-CA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52109" y="5334000"/>
            <a:ext cx="16209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8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cademic.pgcc.edu/~kroberts/Lecture/Chapter%203/03-37_Chloroplasts_L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17" y="845318"/>
            <a:ext cx="7920965" cy="58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0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4513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CA" sz="4000" dirty="0"/>
              <a:t>Leaves can be adapted for support, protection, reproduction and attraction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Leaves can be adapted for support, protection, reproduction and attraction</a:t>
            </a:r>
          </a:p>
          <a:p>
            <a:pPr lvl="0"/>
            <a:endParaRPr lang="en-CA" dirty="0" smtClean="0"/>
          </a:p>
          <a:p>
            <a:pPr lvl="0"/>
            <a:endParaRPr lang="en-CA" dirty="0" smtClean="0"/>
          </a:p>
          <a:p>
            <a:endParaRPr lang="en-CA" dirty="0"/>
          </a:p>
        </p:txBody>
      </p:sp>
      <p:pic>
        <p:nvPicPr>
          <p:cNvPr id="26626" name="Picture 2" descr="http://texastreeid.tamu.edu/images/leaf_ar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7391400" cy="3124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4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CA" dirty="0" smtClean="0"/>
              <a:t>CLOSER LOOK AT THE LEAF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b="51441"/>
          <a:stretch/>
        </p:blipFill>
        <p:spPr>
          <a:xfrm>
            <a:off x="1133754" y="1745926"/>
            <a:ext cx="3116708" cy="49111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t="49882"/>
          <a:stretch/>
        </p:blipFill>
        <p:spPr>
          <a:xfrm>
            <a:off x="4772050" y="1745926"/>
            <a:ext cx="2990226" cy="48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26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39814"/>
            <a:ext cx="7408333" cy="4308231"/>
          </a:xfrm>
        </p:spPr>
        <p:txBody>
          <a:bodyPr>
            <a:normAutofit/>
          </a:bodyPr>
          <a:lstStyle/>
          <a:p>
            <a:r>
              <a:rPr lang="en-CA" sz="3600" dirty="0" smtClean="0"/>
              <a:t>Habitat</a:t>
            </a:r>
            <a:endParaRPr lang="en-CA" sz="3600" dirty="0"/>
          </a:p>
          <a:p>
            <a:r>
              <a:rPr lang="en-CA" sz="3600" dirty="0"/>
              <a:t>Medicine</a:t>
            </a:r>
          </a:p>
          <a:p>
            <a:r>
              <a:rPr lang="en-CA" sz="3600" dirty="0"/>
              <a:t>Resources (clothes, homes, etc.)</a:t>
            </a:r>
          </a:p>
          <a:p>
            <a:r>
              <a:rPr lang="en-CA" sz="3600" dirty="0"/>
              <a:t>Provide enjoyment and beauty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Why Should We Care About Plants?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005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132" y="2500887"/>
            <a:ext cx="8676904" cy="4172462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CA" sz="2800" dirty="0" smtClean="0"/>
              <a:t>– </a:t>
            </a:r>
            <a:r>
              <a:rPr lang="en-CA" sz="2800" dirty="0"/>
              <a:t>specialized structures developed for sexual </a:t>
            </a:r>
            <a:r>
              <a:rPr lang="en-CA" sz="2800" dirty="0" smtClean="0"/>
              <a:t>reproduction 			</a:t>
            </a:r>
          </a:p>
          <a:p>
            <a:pPr marL="301943" lvl="1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 – </a:t>
            </a:r>
            <a:r>
              <a:rPr lang="en-CA" sz="2800" b="1" dirty="0" smtClean="0">
                <a:solidFill>
                  <a:srgbClr val="FF0000"/>
                </a:solidFill>
              </a:rPr>
              <a:t>MALE</a:t>
            </a:r>
            <a:r>
              <a:rPr lang="en-CA" sz="2800" dirty="0" smtClean="0"/>
              <a:t> reproductive structure</a:t>
            </a:r>
          </a:p>
          <a:p>
            <a:pPr marL="301943" lvl="1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	- produce pollen grains</a:t>
            </a:r>
          </a:p>
          <a:p>
            <a:pPr marL="301943" lvl="1" indent="0">
              <a:buNone/>
            </a:pPr>
            <a:r>
              <a:rPr lang="en-CA" sz="2800" b="1" dirty="0">
                <a:solidFill>
                  <a:srgbClr val="FF0000"/>
                </a:solidFill>
              </a:rPr>
              <a:t>	</a:t>
            </a:r>
            <a:r>
              <a:rPr lang="en-CA" sz="2800" dirty="0"/>
              <a:t> – </a:t>
            </a:r>
            <a:r>
              <a:rPr lang="en-CA" sz="2800" b="1" dirty="0" smtClean="0">
                <a:solidFill>
                  <a:srgbClr val="FF0000"/>
                </a:solidFill>
              </a:rPr>
              <a:t>FEMALE</a:t>
            </a:r>
            <a:r>
              <a:rPr lang="en-CA" sz="2800" dirty="0" smtClean="0"/>
              <a:t> reproductive structure</a:t>
            </a:r>
          </a:p>
          <a:p>
            <a:pPr marL="301943" lvl="1" indent="0">
              <a:buNone/>
            </a:pPr>
            <a:r>
              <a:rPr lang="en-CA" sz="2800" dirty="0"/>
              <a:t>	</a:t>
            </a:r>
            <a:r>
              <a:rPr lang="en-CA" sz="2800" dirty="0" smtClean="0"/>
              <a:t>	- produce eggs </a:t>
            </a:r>
          </a:p>
          <a:p>
            <a:pPr marL="301943" lvl="1" indent="0">
              <a:buNone/>
            </a:pPr>
            <a:r>
              <a:rPr lang="en-CA" sz="2800" dirty="0" smtClean="0"/>
              <a:t>- contains structures, or sometimes both 	</a:t>
            </a:r>
            <a:r>
              <a:rPr lang="en-CA" dirty="0" smtClean="0"/>
              <a:t>					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66FF"/>
                </a:solidFill>
              </a:rPr>
              <a:t>Flower</a:t>
            </a:r>
            <a:endParaRPr lang="en-CA" b="1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80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hIREBQREhQWFRUWGBgYGBgXGRUYGxobFxgXGBgZGhcXHSYeFxsmHRgeHy8gIycpLCwsGB8xNTArNSYrLCoBCQoKDgwOGg8PGSwkHyUtLCwsLC0sLCwpLC8pLiwsLDEsLC0sKSwsLCktLCwpLCwsKSwsLCw1LiwpLCwsLCwsLP/AABEIALEBHQMBIgACEQEDEQH/xAAbAAEAAgMBAQAAAAAAAAAAAAAABQYDBAcBAv/EAEQQAAIBAwIDBQMJBQYFBQAAAAECAwAEERIhBTFBBhMiUWEycYEHFCNCUmJykaEVM4KSsUNTc7LB0SQ0g6LSFnSTwuH/xAAZAQEAAwEBAAAAAAAAAAAAAAAAAgMEAQX/xAAyEQACAgECAggFAwUBAAAAAAAAAQIDESExElEEE0FhkaGx8BRxgcHRIiMyM0JygvEV/9oADAMBAAIRAxEAPwDuNKUoBSlKAUpSgFKUoBSlKAUpSgFfMkoUFmIAHMkgAe8mo7j3HVtYwSpeRzoijX2pHIJAHkMDJY7ACq6eAyXJEnEH73ByIFyIE8srzmI+023pUoxciudihuSVx8oVghK99rxzMaSSL/NGpX9a+E+Ufh5OGm0Z6yRyxj83UCtyNQoCqAoHIDYD3AbCjjIwdx5Hf+tWdUZ/ie4zx9p7Nl1LcwEefex/714/aqyXndW498sf/lUW/ALVjk28BPmYoyf8tfS8FtwdoIR/0ox/pTqnzJfErkbEvbzhy7G7g+Dq3+XNYR8ovDc4+dRj36gPzIxX2lsikBY1A64VRjbbkN6zMinmAfeBXeq7znxPcb/D+MQXAzDLHKPuOrf0O1blU7iHZO1mIbuxHIN1lh+ikU+YZMZ+ORWO349cWDql44mtnIRbjAV42bZVmUbFTy1j41CVbRbC6M9C60pSqy4UpSgFKUoBSlKAUpSgFKUoBSlKAUpSgFKUoBSlKAUrQtbNG1llBOt/PzrdjjCjAGAKA+qUpQClKUBTYm+ccRuJmOVtsQRDoCyK8zfiOQvuFTOag+y5/wCbH1heXOr4sGH/AGkV8dr7juYfnYbS1uSw6hww0GIjP1iRjyIB6VqgsRPOtzKbRvx8QYXTQOBhkEkR8wMLIp9QxB9zjyqA49xuYXKNE+mKKaGGRcAiRp2XWCTyCKVx95jWe8vG+a2l8xGY+6kkI5d3KoSb4APrx9yqx2Tklu7xUwPm8TtcSbDxytJKYyW5nmpAzyj91UdIdn6Y19sln5bvx2J1RjrKXYvMlO2nGkkFqpkkSKXvtQB0ajFhdLkHIAOo4B3wKgOyvaeKO8jS3kldZRoMTF2Us26EM5Ogg5z0wamu0HB45+Du+nLQmeRCMgjTO+v81B288eVaXZfs7BDxO37lTj5vLJlmLZPgRT+THl51c085NNco9RKOFp4lyt72Q3MpKOQqxppBUhW8Tk8wCSrLy8qhuE9oZVupjK2q3eZ0UczC6YCp66hzUcj55qf4ENSyyj+1mkYH0U90v6RiqFxO8aIXUfcyNHduZrZsZCsNTFiOnijDheek5PWs/SrLKoKcFnVZXd2+G5RTGE5OL5eZ0b9rRdWI/Erj+oqO7TTwz2VxHrRtUT4GRnIUlcDnnIGK9g7Rn5zBbuoXv7cSq2TkuN3Qjly3+BrN2snEdjcybZWJ8cuZUhceuSK1ZKEkmiX7J3veWNszHxmGPVk750DOeuc1MVC8F4DEtrAkkaM6xRhiVBJIUZJPMnNbX7CgHJSv4Wdf8pFZT0yQpWh+xx9WSYf9Rj/mzW6i4AGScDmeZ9TXAFlBJAIyOYyMj3jpXoYGqRccEl+mVIXGVmyfAGBZg4EcykNIGI5OMjzGMH7mup0nWMs4ZpVKKrIBoaeUtrTOWymDkA7DmMNQF1rXYS52KY6ZDf71WILC9RVbVMzaUyGkXBY28nec9ge90b4IB5bZzK9mo51WQTa8awU1kk6dCaubu3thuZ+AGBQEraTF40c7FlB29Rmsta3Df3Mf4F/oK2aAUpSgFKUoBUJB2wt3m7kFxlnQOY3EbPHnWqyEaSRpP8pqbqlw9krgXgkxDGhld5HjeUd9G2r6OS2I7vUcjLZ6Z5mgLNZ8bgljSVJFKSewcgaumwO+fSsz8RiUkGRBjJOWUYAOCTvtvtXPZfk9uzbxwBbYaIygIODqEusOW7othgB4QRgjJLVLjsITP3rrC2bm5lbIySksZVAcruQ2+DsOY3oC2teRgqpdcvuo1DLfhGd/hXkd9GzaFdC2CcBlJwDgnAOee1Ue2+T6dTb6mjYJHbIx1MCht2LZj8GSDnbdN+eRtUnwnsc0M0Mv0eUku3crnLC4YlBnG5G2c+W1AWGzYASE7AO9V6y7TynVlTmVo2hEilBoklEeAQPGFBR88/pMVYrMA94Pvt/pWcxLtsNuWw293ly/SgKovaC5klRVMa5aMaTkjP8AxauScZK5hBHLkB517/61cgsIhgRhsFhnJt+/yCSCV+rspOxPTFWkQLnOkZ88DPnz95p83TOdK5xpzgcvL3elAeWrMUUvjURvpzj4Z3rVk4k+SqwStg4z4FB9QWblW/SgKCJJIb+eMIEa6HforEEAoojkOpchj7Laf96heJdpBLLonxEtrmSYHIGs6oo1OQc51a1I23BztV07b8PcxJdRLqltW71VHN0xiWP+JP1Aqkdu+EJeQxXUDkrMqoVQZMijMiYGQC4wy4Pn6Vy+LtolWnjOj+T3+uM4KcKNqk1/03OzEghsmtZySq2wmXVzMMkeXXP3G1L7itb/AGD4aIbZl5+PTn/DjjjP6qf1rB2htVktrWaA5UGKPP2oJiiMp/JTjoRXvZ4mOS3LE4uoXJ/xFkab9Vlb+Wrs/upcl6tY9GZ2s1t836E1xGANazIWXeOUEgaVGQ2cjJxjO/rmqF2avQzws+dA4e0mM48UTKCcjfOB+tW6V/oOIx/ZMxx6SQLIP1Y1zHg9zpitPOWC4txvjJeaNQPyY1a2ToX6JI6la2gihgUvKHcImFb6xXU50nYAYZjjyrJxWxcx7yltLIwDKudmA5rgkYO/mNutZIG7y7c/VgUIPxyYd/yTQP4jWlL9LFcXZ5GNli/w0yS38bjV+EJUbY8UHHuZTCTUkyv8URpRYSs4Rgrd0528ad2dLknGohCByB8XpUrxHivz6KCFUIE8gJXILMkD6pk09CNON8D1r6XhIksZFuCCiSSSx4wNAid2XJPMkgk+jYqR+T/gu3zp1xhO5gUnUVjViXcn7UkmWPoFrNGUv5Z0kk/z9jUoxbxjZssg4yg9pJU/FG/9VBFfcfGYG5Sp7iQD+Rrdr4khVvaAPvAP9akXnqSBtwQfcc19VoycEgP9kgPmBpP5rivn9jKPZeVPdIx/RsiuAkK+A6kkAgkc+WRn+lexpgAZJwMZOMn1ONqpdxwOY98EhYZWbJJj1ZZw4EcqkM4Yjk428xjcC6lq9qnyJdTNIIzq7mXEbEgjUVkfLeqF0jxv7LVM9nYplRu+18xpD4yPCNW+tyRnzPngYxQG9wz9zH+Bf6CtC17XWcjmNJ0LeLbfJ0Z1YyPFjB2HlW/w39zH+Ff6VVeDdjnEKtM0neRtcNFFqTQjSGUKwKjJJV87scFqAt9vcLIiupyrAMDuMgjIODvWpNx2BF1NINIEh1DJGIdpNwCPCdj7jVPtuz14s1o5RmKR2yyF3DKuhNMuGVw6tz2w6udzWCPsjcrC0KQ6Rp4gv7xcP3wHcHGry8O/LB880OnRI5AwDDcEAg+h5V9VgsYysSKdiFUH3gAGs9DgpSlAKUpQClKUBq2XOT/EP9BVatuKXC2qTO0mZAuCzQkZMbtqARMgZA2P+9WWy5yfjP8ARaz90uAMDA5DAx+VAVRe2MgIQKjHTsckeINCjatvOU8hgY5nO2WTtTMg8UaZJZQVJwCk4gZm1Y2JOQMjoM75qyC1QEnSuTjJwMnHKvpoVIIIBBznYdef50BWo+00zYISMA92p8Wo6pDIoI0+EqCgOMnIJHMbzfBLppbaGRiGZo0YkciSoJx8a2xEB0HTp5cq9RABgDA8hQGvc8QSNgr5UHkxHhz5FuQPvqg8b4U1jcxd2P8AhJZhKOeIpN9ajyRwSwHQqa6K6AjBAIPMHeqx2u4DmzlETMqgZ0DcD1TO6EAk7bbfGuSeExhPRlV47J81lFoARHNMssWOS7sZ0z0AbEgH3z5V82N+W4ZbzsAslk0JYDPsKqqSPMNBJq+NYb3ibTw28c4HzmGZFY9G72CXu5FP2ZMrn1zWz2ekjkS3AYNFd2ogf/GgTSQfvFC4/wCmKsi83S/xj6yMklitZ5v7fYkeLSBTxDB9q0R/yW4TP6Cuf23DdFvwqRiFVLhGYn6qyPqBP8o/OpHiPaBtCwknvp7VbYnngxzyxzOf4VY/Gs3Fp4prZ7UDHgAXcZXT7Bx5ZA/WrnKK3N3QuiWWQk4ruLFYTs9pEgOJL13kYjmschLu3piLSg9WWtnjzB0lUZWG2jOoKSoZ2XCxnHNUQ5I5ZdfKoDsz2g/4WS+ZMGKOK0hjJG7qq5UfilYfBfSt7jKtFBFZq2omSH5y53LNLKGZfxNhmPkijzFRsmlByfI85QfGl3n12iDSWkVkG0tcvIHIxlYY2eSVvyAH8VXPsWxNjFnyP+Y1Q+ATF7W44lLsGj+bW466GcmVxn7TE/COukcCtDFbxo3tact+JiWb9SaxxzmK5R/H4ZujHhT72b9KV8SzKoyxCjzJAH5mrQfdKj/2wG2iR5fVRhf52wPyzWW274tmTQq49lcsfixwPgBQGzJIFBLEADmScAfE16rAjI3BqL47alzE2jvURyzx+E5GhgpwxAbSxBwfeNwKi7ewukKiJTHFJIxKakHcoGVxgDIy2HUhc47weRoC0CvaqfD7O8ZwJTKkZZC3jXIwk+sBgxOnX3XIKD0AGakey80skbPI+oau7Q5BDLF4e9GOrnLflQEjwz9zH+Ef0rarV4Z+5j/CK2qAUpSgFKUoBSlKAUpSgFKUoDBJYxsclQSayRRBRhRgeQr7pQClKUApXhYDnXgkB6igPqvmRAQQeRGD8a91CvaA5jxPgSukUxOmWyuEjfn44jKNOfQE5B8gahOFwvFaIqDDFRcRYx/zFoSk8fveNc/z1ee2fDygllX2JozFJj6rcopPg2P6dduY3PHCkVxhwhJS+tW2OH1aZox66iwI9D0NU1Pgtw+1Y8NvFN+DFseKGnMx3l/EZrm8Qkwhn7kHb2yGkx+KQ7VWLe9YMbnOZNWDuMEHcrjmRpwOmCOtb3GT3ccFsFL4AkcDPixueW+51HPSsPDrq3W5kcpKsGpiFiKtJpYHTEZCcaSpILAE7VdvlnoXSdKhTD+3X/bfyJm1vI4LmO4ZWlt3JfugAQZu7ZYyVO2STj0O/SrRxG5cPFZe3c6ZbqYgjAleN0jT0w0igeQVao3C3Wa3ljB0BTrU7tpGdQ5bnBFWPsdCmZbxpZGZmLNI4VWYxFJBpzkDMjIN+ik7Baqtl+24Pt08d/Ir6TXGVkb49qz9Vv5l2Th6i4htHZcRYnuGGFTWAoRAD7KKoVAPsv55q3/tlW/co8vqowv87YH5ZqF7F8I1RfObhQ0kp1qWGSFwAp3GxbGrzwQOlWqpx58zIyP7q4f2mWIeSDW38zbD+WvuLg0QOpgXb7UhLn4Z2HwArepUjgpSlAKUpQCtdoZM7SY/hFbFKAx20OhFXOcDGayUpQClKUApSlAKUpQClKUApSlAK+XcAEk4A3JPIAdTX1XOp+JJxS6ljdwbaAtpt0JLTlDpMkmD7GrZU21c66lkjKSiss3OK/KWpOizVX6d7KSkf8CKDJN/AuPWoi5v+IyDU1xOqdSkcFnGPdJOTLj101NJwkxaVtI4rZGXLtoBkB2woUbE46sSBjkar3GuM2NsGlcPfSJsWZlkVD5ajiKNvuqur0q9VpIy9dKT0IwcPjkySIbh+pPz6+bP4l0x/lgVFX1mFlCJb2uR7SMkit/8VvPJIP4gKkb/AIlxC9CNI62dsw8KHVqf0WNfpJ/cAF99ZJLJLaNe8WQIxCq1zMbWNifK1thqI/HjbnXMEstbkTccNmOO64bCx6+C8XHrqlkTArTuG4lC4MMb25A5RTs4PvVpn/KpHi9ivtItsIsbyRWrYz1AluSFceurryqsSSWgzrEkp9DBED6DQj/5qi8FkG+wslt8rt+gaC5SOdSCjq40MRyI1Jtn1xUU/ELW4splPglik76NWI3DMocKeWSNyo5tuBvgRb24m3gtZFHmDJL+ukCtCezZG0sCD5HnWW2lWY1xhp+/nszTCeCwcU7356rQyd04j1I+vu/ZDkgN5nBAHXOKg7ayOtJcKyliVD7ByjJlNIJJJLAYHn5b1My2fzy3QqR3sY0kHqP/ANxkHzzWSSzVrW1gFvPrjeRpWJjRW7zGytvy0ruR0NTT0wb+k0zss6yCbUtVj32H3dXcrXd20yxoyxEMkZXQulQFVSpI2Gx3O4NbHEOOQ2gtoYtNx3ahpdRYo7OA2nYgkDbI8lC8tQMVxhxEpi8IeQ6pNAwqgewijyH68+tQpiBI3wD+lVyqU5Rk3t2eXlqVXN1xVT3W/dnXHp9S/wB18tfEHGF7mL8KEn/vYj9KhL3tvxK5yGnmYdRHlR+UQFecO4JaMP8AmIZCNyJRdQH+ZdSgetTC9nYVBkCTRLtmSCWO8iB+93emVRWlRPPdiRWV4vewj99cRg+byrn8zUvw/tLxVCpS6k35K8gOfckvtfAGrPYIzoDFJO8Y+vaTGdR+O1ucyL7t63bXgwlQmMwzkD6RIlNrKN+ZQnQx+7IgB86lwkHdgw8M+UnisZxLbpcgDLBAVkA8yg8Q+KYq8dlvlCtL86FJjmHOKTCt/D0b4b+lVuw7NwzAoJCpT6unu3Q/egbMY/HGEz0PWpEdkUkjMdziYg5SXxCVfc5JYYO48RrvV52IfEJbl6pVI4Zx6exlS3vX72Bzpiujswbok/TJ6P16+l3qprBojJSWUKUpXDopSlAKUpQClKUApSlAKUpQClKUBBduOLG14dczA4YRkKfJnwin82zXPOxVi1qmEYIzIssrsoxFCNwz5/tXx4UJwqjOM5zcvlThDcNkZhqVHhd1zjKrKuoZ91UzsxcNdXbxOfB4Jp1zs8jeOOM+YAKrj7NufM1ZApu2LvIwuLZ8xvpkVgEzpZlYYBzkaCQc77jrvtVaHZeR5IonChIFBU6cxxZ2xGHH002F8UjjSu2Fyatpv0MohGWcrrONwq5wCx6ZOQOpwegzWtxG171MOjlRkmNSn0uM4Q4O4OAcZAOoA8iK0GFNorct3GoeWFhDFnS94/0kkp6rBqyX321brn2VNaNzMYwGiiMLyZEcky/OLyUjclY3OIlHMs7AAdBUvdCO0i+e3ukz4xGmRojJHhhhB2Xb2n57E5AGKp93avK3e3cp1TjAVUYll5iO3twO8kUc9UmlM76X51FstismjeXcRbVIXuZs42YTvnyDsO6T3RI+PtVtSwTRAMy29hq5GTM9y2fJWDOD7lQVDXfaxomNtYotqg8LSllMrY5mScZ0j0X3Dyq6dj+CXJjHzOEAtu97dKQWJ/uoj4yvkTjPWqJzxtqaOF8vfv5lbl7MXVypc/OJVH9pcuIEwOojbU2n8qrcvZ6Q5aAGWNM6pUVljGOeJJMBgPPYV03tH2YlkkS1N/JOzkmZMrGoRcZGhAd84G/LyzgV6/D1vJlsl/5O0CiUAnEkgHhizzKrzb1rNKySep3icTmXA+CXk3jt4pDgZDjwj4M2AfdUvBHfvc/MiYkm058RXljV7S5GcHOMV168uoreIySMscaDnyAHQAfoAK5TcwNdSSXTao5HkDxkHDRqmBH+gyR61GE3Y3oP/RnRFviaXcbVr8lNy5JmnjXJycapD7+g/Wslz2Ou+Hq8kHdXMZH0iPErEgfdbJI/CQa2LTttexHRIsVxgZzkxPjlk7af0qV4P28munMcNi8jhNZCyx+znTkFgMjIwK5m5MqjdK3VNP34la4de20iq2lbVm9jUWe3Y+SzL9LbP6asDqMVOLdRxyql5E8TkZjuY8K4/wCrBhZ1xvnGce0nWtDj9tcRu08fDriEt++jKrLBKOpcJ7LfeH6VH8O7UQRoUClrdsd7aSnUUPV7eQ+R+qcN/Ua4Wc0TlBvsLjd8FjQrNPsDjTfW30bDPIzKnhIP94AV8wtZ72G4jw1xGLuNfZngGi5jHnhT4hjqh38q+uCzC2iEkB+cWT5JYDMsXQlgP3qjk22sddVTHDuH90ymBwbdvFozkLkZDQsOSn7B23yMcjpSyZW8e/eDRicTxrMD86iGdMqeC4jI5jw41EdQNLeatU1ZLKpAZxIhGQzDTIPLIA0t78KR1zX1LLHCrOxVFJBZjsMsQoJPrsMmvb+x7xRhijqco43KtjGcfWB5FTsQa7jBW3kwdoI1a3dXhMyHZ0XGrT1Kj6zDmAN9tq1OwfHSGNi8nehUEltKeckPLB++h8J93pWlc3uHEiju7tWWN0BPdy7EorHlpcKe7c7hvCeoqN4nCEns+J2xxG0y94nLBmIjc46E+y6/aGeeaqmso00PheOZ1SlKVQbRSlKAUpSgFKUoBSlKAUpSgFKUoDV4pw9LiGSCQZWRWQ+5hj8+tcM4VBNZz3UMu1whOgk7vJNphSQE8wqM7g/ervtQHansXb36jvAUkUYSVMB19PvL6H9KlF4OSWVgoXZ/tGkCp7R1gKEQZaSQqojjyfZSJDHHn7bt5Gr48xXLSFFjCgkluRydWScDTjG9UzhnyY31tMskcttIEYlDIJQcFWG6rsMF2bAPPrVoh7C96we+ma5IORFju4Aen0Q9vH3iasVmhmlRllftuEycQkEsXiUHa7nQEAA8rS3bYf4jc8Z8W1e9pvkzuXwllKiK64nklZzPIcnOqXBJTH1BpG3Ly6SqgDA2ArQk4kXJSAByNi5/dr7yPaPovxIqtybNEYKOxS+z3yW2Vhie6ImkBGnK4QHoEiySze/J8gKt5WWYZbMEXlnEjD7xH7seg39RWxa8MCt3jkySfaPT0ReSD9fMmq924sOIXWLS10RQuv0szNuQcgxqq+LkNz1zjI3rhI5/f9rEjNxPbjM9w3c2yICSkMZKq+BuSzZYDmTjpU/wXgvFEtRHBbxWyqpbM7GSWRzuSVTZWY/aJxt5VY+z/wAnNrZQsseTM6MpnPtgspGU/u+e2PiTUD8m3yiK8a2l6+iZcrHI+wlCnTjU31wRjfnt1zVbgnuR4E9ykRyNdBJriVpm5hWI0oeoEa7Aj1rcmXG35++snaDh5sL2dToEUkgkh3AJ705Y+oU5GPd0qPuLwKBgqSSdsjcL7WPMjyqxJI8DplclJp6527kfbTcwOY3wceIY6eQztmrP8i8Rkmurg7BVjhA2P1nfmABtsNq57xHjSlTgalIONvrADHo27A/w9avfYztJDwuyFvGjXF25MkqIQFjLABVklOykKBkDJBzXGzZ0Cnq05zWDoHbXtN8wtHnADPkKinYFj543wACdvKsd52YsuIwxyzwIS6K2oeFxqUH21wTz61zLtHeXF2NdwwaRyI4IkHgRpSF2zu7Y+sa7RY23dRJGOSKq/wAoA/0qMZqWx6ULFNZiUN+w0vDMz8OZ5UzmW2kIOofaiYAYkHrz5elb/Zy5hkQyW7/RuT9ERgxvzcaeaeqcs7jnV0qrcc7DLJKbu1f5vdfbABR/SRDsc+Y399XQsxuV2VKeq3NzuAwYNhlbbSQCMYwR6g+tYZ5WiJL+KM9QN094HtL6jcVFrxW/t/DdWbS4/tbUh1Pr3bYZag+0fah3ZGgjuSV8Sq1vKNMiZIPLdXVmjYeoI5GrXNGZVSTw0bXGrBn+gzqk0MbeTP76MYZoGb+8U4ZW81VujVXuz9/LfTx2agkNKk8+RpMbQPmU6eglIRsdHL1Jw2l9cahDBLGkcongeZANOMHSEJDNzdduYx1NXbshwCG3R5UfvpZm1TTEBSzeWkewB9np1quUuRprrxuWGlKVUXilKUApSlAKUpQCvCcc69qr9so1Mlq06l7VWk70aWddWj6Iuqg5UHPMEAkZoC0A14GrnfFeLtBbRrYrcQqVuHjDLsxVvAAHR2wckrHhcr1XFezcUntWurtVbSJ4zIun21ktI1UjPlKV5etDp0SsFzMV0hQCWbG5IHJj0B8qpj397HcW0bySsmmH50yxKQkjasBWA9ljs2AdIAO2auN17UX4/wD6PQ4e6pfsp/M3/jWxVZ7W6tSEF8BHwv0wVmyMaXhOUl221Kw3OOtal5x67TvTjRpBwGQsVGUCt4VwxOTkatzsBkGgLjXhNVObjN0CgXWw1jB7vHeJ3qqSfCdwpblp5Bs4OKycDu7hZIon1lNG4KnbwscuzL5jGQx5gFfrUBL/ADWSbeXwJ/dKdz+Nh/lG3qakI4woCqAAOQGwHwr6pQClKUArh/ErNIry6sZ0BXvJJkLYwUkOvbrkZO48jXcKqXaTswnEncA92Y17sShQWLagxQ59pBgZHmT61GUeJYITgprDOU8c7Ld6qGJyNAwiHdeedjzBPrVUtJJm1xqMEEE9MMCdzk9d8884rozdgOKWQYRrHcoTnwsQw8yFfByfIE1Q54mjvXzE4Ys3gbwFc7kEHn1qNanxYlsZZKxKXFh9qMVzwsrpaRwMuAzBcYyOY232HQc6sjcetrZFSIagOarsfxbjDE++oiPh891PHaxKxaQkhWIOMaskt0UDJ64xXYux3yUW1kVllAnnG4YjwIfuKev3jv5YrttamzsKutgnY/DYifk37HTSTftK7UxjOqCE52JUJ3rA8jp5D1z5V1ClKkkksI1xSisIUpSunRWK5uUjUu7BVGMknA3OBv7zistaHGrJpotCHB1xNnOCAkqOSCQd8Kcbc6A2bW7SVdUbK68sqQRkcxt1rXNmC/exMFJOHxur4OCCB9YYIzzGMGobinZqTUpidznWWJcK3eN3YWTOkjZU07DIwMczWv8A+m5wy6VRQspcENjY3LSsdwcZjIXC4JIIJxigLQJO8UNG4wdwQAQR6ViMrI6hnBUqxOQBjTp3z8TULwXgE0M0bHTgIFY6ieSBQFGAV8QzgkrzOAxNS/ErYSMIzydJVPuZQDQGpwztXDPIqIJRrBaN3jdUkC8yjEb7b74yNxUmt/EVLCRCoOCdS4B8ic7H0qt2nBr4wC0d4UiSB4dceou+U0Rtggd3p5nBOTUeOw0zI4ZLeMEWqd3Hq0MLeUO7tlR4iuVAwdtiaHS6JfxEqokQlhqUBlJI8wM7j1FR1h2pgmYBdS5SSTLAKAscpibJJ28Q/Koe47GyG5LIIRGZ4Zg+4ljEKqO6QAY0nTgbgAM2xrWHYq4WPCtDq7qZNxqB7y778bMhHsbZIOG6HFAXWC4SRQyMrKeRUgg/EbVkqD7J8EktY5Uk05eZ5BpJbAcLsSQMnIO+N/0qcocFKUoBWre8Mim0d6gfQwdc5wGHI45HHPetqlAKwXUTHSVxlWzvnfYjp76z18TSqilmICqCSTsABuST5UBizL5J+bf7VlkiDDDAEeR3G2/X1rVsuMwTErFKjkDJCkE45Zx5etbtAKUr4klVRliACQN9t2IAHvJOKA+6UrEblQ4jz4ipYD0UqCfzYfnQGWlK8ZgASdgOdAanE7oqoRP3kh0p6ebH0Ub/AJedZrS2EaKi8gPifMn1J3rU4aneMbhvrDEYP1U6fFvaPwHSpGugVx/5XABxO2OBkwNnzGGbB9eoA9TXYK5H8rqj9oWpyAe5fnjfx7AZ5HJPKuw3Kb/6UvkzU+TUD9sL/wC2k/zpXZ64z2A0R8TWVnUKIHXc4ILMu5H2diNXKuyqwIyNxXZ/yIdF0pie0qKXtJD3hj8Yw/d6jHIE15xp7zGnOdufPapPWN9+XP0qBpPqlatvxJHYquTgspOk4BTTkauX1xjz38qz96uAcjB5bjf3edAfdKwW14shcL9RijbY8QAJ9+xFfclyi41MoyQBkgbnOBv7v0oDJSlKA+JUJGzafgD/AFrEtqdQZnLYzjYDnjyHpWxXgOeVAe0rwsBjJ57D16/6V7QClKUApSlAKUpQClKUArR45Az2s6IMs0UiqPMlCAN/Wt6lAVG/4NdAkq0krGArG5KKYmJQyJhAoOsKMNzBXGRnNfMPDpsDWkzw62JiB0NvGoUgGUnTqDbF+Z1YxVwpQFMTht0Jdb94MEEHUHAjEQBRnL+LxZz4NydWeo1bHhMktvC4ikK6LV2VnDGR1kR3kXL/AN3q3JGdQHTa+14BjYUBSDwe8LuyoyalmD4fGol0ZQHMhZiVDANhdOrkOmxe8FmbJgiaJdLgKXBJBktmZQNWE1KjgKGx5kaquFKAiezlm8UbhwwBclVbSNIwowFQkIMgnTk8+mcCQurZZEKNnBxnBxkZzj3HkazUoDwCvaUoBXF/lNLNxhQ2nCQDThiTzbcg+y2SdvLBrtFc9+UDspcXF5DNChdRCyN4lAU6wRgEjnk/kKlDcpvTdUkuTID5Los8VkOMj5qQfjKv9cV1e24ckbEoNOeagnT7wvIH3VRPk/7LXVtfSyzR6UaAIDqQ+IODjAJPKui0k9TnRouNUU+RA2PZzxyPKzHM7yqgdtHtBkYoNiQRnB6jNQ9r2SmVMEAlVUPl00z6ZUcghYwxDBTvISQXI3BJN2pUS8pp7LzENhI4wTMe7DbYd7ZghwNgwiYHGw1dRS+7MSyEsIkRWWRRErIApcr4yWjYAnG+gAjAxk5q5UoCN4Nw9oe9DHOqTUDnJI0Rrk+uVNRnEeAvNI5xuHLKSWAIaOJRy2OCjDB5c+tWWlAVd+B3hBCylCcBj3sjava1yDI8BPgwo2GD8fn9hXhJLTHLIclZGChmQ6lA05xrJYMCCAB5Yq1UoCG4pwqV3h7psImQwLuBg4zsN2OkEAluu+c1F2fZu5UKveEKI0TAlfACqilcac81Zg2QfFVtpQFeXgkqcmLAumMs7adE7OD4+WIsL64xvVhpSgFKUoBSlKAUpSgFKUoBSlKAUpSgFKUoBSlKAUpSgFKUoBXle0oDwV7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772" name="AutoShape 4" descr="data:image/jpeg;base64,/9j/4AAQSkZJRgABAQAAAQABAAD/2wCEAAkGBhIREBQREhQWFRUWGBgYGBgXGRUYGxobFxgXGBgZGhcXHSYeFxsmHRgeHy8gIycpLCwsGB8xNTArNSYrLCoBCQoKDgwOGg8PGSwkHyUtLCwsLC0sLCwpLC8pLiwsLDEsLC0sKSwsLCktLCwpLCwsKSwsLCw1LiwpLCwsLCwsLP/AABEIALEBHQMBIgACEQEDEQH/xAAbAAEAAgMBAQAAAAAAAAAAAAAABQYDBAcBAv/EAEQQAAIBAwIDBQMJBQYFBQAAAAECAwAEERIhBTFBBhMiUWEycYEHFCNCUmJykaEVM4KSsUNTc7LB0SQ0g6LSFnSTwuH/xAAZAQEAAwEBAAAAAAAAAAAAAAAAAgMEAQX/xAAyEQACAgECAggFAwUBAAAAAAAAAQIDESExElEEE0FhkaGx8BRxgcHRIiMyM0JygvEV/9oADAMBAAIRAxEAPwDuNKUoBSlKAUpSgFKUoBSlKAUpSgFfMkoUFmIAHMkgAe8mo7j3HVtYwSpeRzoijX2pHIJAHkMDJY7ACq6eAyXJEnEH73ByIFyIE8srzmI+023pUoxciudihuSVx8oVghK99rxzMaSSL/NGpX9a+E+Ufh5OGm0Z6yRyxj83UCtyNQoCqAoHIDYD3AbCjjIwdx5Hf+tWdUZ/ie4zx9p7Nl1LcwEefex/714/aqyXndW498sf/lUW/ALVjk28BPmYoyf8tfS8FtwdoIR/0ox/pTqnzJfErkbEvbzhy7G7g+Dq3+XNYR8ovDc4+dRj36gPzIxX2lsikBY1A64VRjbbkN6zMinmAfeBXeq7znxPcb/D+MQXAzDLHKPuOrf0O1blU7iHZO1mIbuxHIN1lh+ikU+YZMZ+ORWO349cWDql44mtnIRbjAV42bZVmUbFTy1j41CVbRbC6M9C60pSqy4UpSgFKUoBSlKAUpSgFKUoBSlKAUpSgFKUoBSlKAUrQtbNG1llBOt/PzrdjjCjAGAKA+qUpQClKUBTYm+ccRuJmOVtsQRDoCyK8zfiOQvuFTOag+y5/wCbH1heXOr4sGH/AGkV8dr7juYfnYbS1uSw6hww0GIjP1iRjyIB6VqgsRPOtzKbRvx8QYXTQOBhkEkR8wMLIp9QxB9zjyqA49xuYXKNE+mKKaGGRcAiRp2XWCTyCKVx95jWe8vG+a2l8xGY+6kkI5d3KoSb4APrx9yqx2Tklu7xUwPm8TtcSbDxytJKYyW5nmpAzyj91UdIdn6Y19sln5bvx2J1RjrKXYvMlO2nGkkFqpkkSKXvtQB0ajFhdLkHIAOo4B3wKgOyvaeKO8jS3kldZRoMTF2Us26EM5Ogg5z0wamu0HB45+Du+nLQmeRCMgjTO+v81B288eVaXZfs7BDxO37lTj5vLJlmLZPgRT+THl51c085NNco9RKOFp4lyt72Q3MpKOQqxppBUhW8Tk8wCSrLy8qhuE9oZVupjK2q3eZ0UczC6YCp66hzUcj55qf4ENSyyj+1mkYH0U90v6RiqFxO8aIXUfcyNHduZrZsZCsNTFiOnijDheek5PWs/SrLKoKcFnVZXd2+G5RTGE5OL5eZ0b9rRdWI/Erj+oqO7TTwz2VxHrRtUT4GRnIUlcDnnIGK9g7Rn5zBbuoXv7cSq2TkuN3Qjly3+BrN2snEdjcybZWJ8cuZUhceuSK1ZKEkmiX7J3veWNszHxmGPVk750DOeuc1MVC8F4DEtrAkkaM6xRhiVBJIUZJPMnNbX7CgHJSv4Wdf8pFZT0yQpWh+xx9WSYf9Rj/mzW6i4AGScDmeZ9TXAFlBJAIyOYyMj3jpXoYGqRccEl+mVIXGVmyfAGBZg4EcykNIGI5OMjzGMH7mup0nWMs4ZpVKKrIBoaeUtrTOWymDkA7DmMNQF1rXYS52KY6ZDf71WILC9RVbVMzaUyGkXBY28nec9ge90b4IB5bZzK9mo51WQTa8awU1kk6dCaubu3thuZ+AGBQEraTF40c7FlB29Rmsta3Df3Mf4F/oK2aAUpSgFKUoBUJB2wt3m7kFxlnQOY3EbPHnWqyEaSRpP8pqbqlw9krgXgkxDGhld5HjeUd9G2r6OS2I7vUcjLZ6Z5mgLNZ8bgljSVJFKSewcgaumwO+fSsz8RiUkGRBjJOWUYAOCTvtvtXPZfk9uzbxwBbYaIygIODqEusOW7othgB4QRgjJLVLjsITP3rrC2bm5lbIySksZVAcruQ2+DsOY3oC2teRgqpdcvuo1DLfhGd/hXkd9GzaFdC2CcBlJwDgnAOee1Ue2+T6dTb6mjYJHbIx1MCht2LZj8GSDnbdN+eRtUnwnsc0M0Mv0eUku3crnLC4YlBnG5G2c+W1AWGzYASE7AO9V6y7TynVlTmVo2hEilBoklEeAQPGFBR88/pMVYrMA94Pvt/pWcxLtsNuWw293ly/SgKovaC5klRVMa5aMaTkjP8AxauScZK5hBHLkB517/61cgsIhgRhsFhnJt+/yCSCV+rspOxPTFWkQLnOkZ88DPnz95p83TOdK5xpzgcvL3elAeWrMUUvjURvpzj4Z3rVk4k+SqwStg4z4FB9QWblW/SgKCJJIb+eMIEa6HforEEAoojkOpchj7Laf96heJdpBLLonxEtrmSYHIGs6oo1OQc51a1I23BztV07b8PcxJdRLqltW71VHN0xiWP+JP1Aqkdu+EJeQxXUDkrMqoVQZMijMiYGQC4wy4Pn6Vy+LtolWnjOj+T3+uM4KcKNqk1/03OzEghsmtZySq2wmXVzMMkeXXP3G1L7itb/AGD4aIbZl5+PTn/DjjjP6qf1rB2htVktrWaA5UGKPP2oJiiMp/JTjoRXvZ4mOS3LE4uoXJ/xFkab9Vlb+Wrs/upcl6tY9GZ2s1t836E1xGANazIWXeOUEgaVGQ2cjJxjO/rmqF2avQzws+dA4e0mM48UTKCcjfOB+tW6V/oOIx/ZMxx6SQLIP1Y1zHg9zpitPOWC4txvjJeaNQPyY1a2ToX6JI6la2gihgUvKHcImFb6xXU50nYAYZjjyrJxWxcx7yltLIwDKudmA5rgkYO/mNutZIG7y7c/VgUIPxyYd/yTQP4jWlL9LFcXZ5GNli/w0yS38bjV+EJUbY8UHHuZTCTUkyv8URpRYSs4Rgrd0528ad2dLknGohCByB8XpUrxHivz6KCFUIE8gJXILMkD6pk09CNON8D1r6XhIksZFuCCiSSSx4wNAid2XJPMkgk+jYqR+T/gu3zp1xhO5gUnUVjViXcn7UkmWPoFrNGUv5Z0kk/z9jUoxbxjZssg4yg9pJU/FG/9VBFfcfGYG5Sp7iQD+Rrdr4khVvaAPvAP9akXnqSBtwQfcc19VoycEgP9kgPmBpP5rivn9jKPZeVPdIx/RsiuAkK+A6kkAgkc+WRn+lexpgAZJwMZOMn1ONqpdxwOY98EhYZWbJJj1ZZw4EcqkM4Yjk428xjcC6lq9qnyJdTNIIzq7mXEbEgjUVkfLeqF0jxv7LVM9nYplRu+18xpD4yPCNW+tyRnzPngYxQG9wz9zH+Bf6CtC17XWcjmNJ0LeLbfJ0Z1YyPFjB2HlW/w39zH+Ff6VVeDdjnEKtM0neRtcNFFqTQjSGUKwKjJJV87scFqAt9vcLIiupyrAMDuMgjIODvWpNx2BF1NINIEh1DJGIdpNwCPCdj7jVPtuz14s1o5RmKR2yyF3DKuhNMuGVw6tz2w6udzWCPsjcrC0KQ6Rp4gv7xcP3wHcHGry8O/LB880OnRI5AwDDcEAg+h5V9VgsYysSKdiFUH3gAGs9DgpSlAKUpQClKUBq2XOT/EP9BVatuKXC2qTO0mZAuCzQkZMbtqARMgZA2P+9WWy5yfjP8ARaz90uAMDA5DAx+VAVRe2MgIQKjHTsckeINCjatvOU8hgY5nO2WTtTMg8UaZJZQVJwCk4gZm1Y2JOQMjoM75qyC1QEnSuTjJwMnHKvpoVIIIBBznYdef50BWo+00zYISMA92p8Wo6pDIoI0+EqCgOMnIJHMbzfBLppbaGRiGZo0YkciSoJx8a2xEB0HTp5cq9RABgDA8hQGvc8QSNgr5UHkxHhz5FuQPvqg8b4U1jcxd2P8AhJZhKOeIpN9ajyRwSwHQqa6K6AjBAIPMHeqx2u4DmzlETMqgZ0DcD1TO6EAk7bbfGuSeExhPRlV47J81lFoARHNMssWOS7sZ0z0AbEgH3z5V82N+W4ZbzsAslk0JYDPsKqqSPMNBJq+NYb3ibTw28c4HzmGZFY9G72CXu5FP2ZMrn1zWz2ekjkS3AYNFd2ogf/GgTSQfvFC4/wCmKsi83S/xj6yMklitZ5v7fYkeLSBTxDB9q0R/yW4TP6Cuf23DdFvwqRiFVLhGYn6qyPqBP8o/OpHiPaBtCwknvp7VbYnngxzyxzOf4VY/Gs3Fp4prZ7UDHgAXcZXT7Bx5ZA/WrnKK3N3QuiWWQk4ruLFYTs9pEgOJL13kYjmschLu3piLSg9WWtnjzB0lUZWG2jOoKSoZ2XCxnHNUQ5I5ZdfKoDsz2g/4WS+ZMGKOK0hjJG7qq5UfilYfBfSt7jKtFBFZq2omSH5y53LNLKGZfxNhmPkijzFRsmlByfI85QfGl3n12iDSWkVkG0tcvIHIxlYY2eSVvyAH8VXPsWxNjFnyP+Y1Q+ATF7W44lLsGj+bW466GcmVxn7TE/COukcCtDFbxo3tact+JiWb9SaxxzmK5R/H4ZujHhT72b9KV8SzKoyxCjzJAH5mrQfdKj/2wG2iR5fVRhf52wPyzWW274tmTQq49lcsfixwPgBQGzJIFBLEADmScAfE16rAjI3BqL47alzE2jvURyzx+E5GhgpwxAbSxBwfeNwKi7ewukKiJTHFJIxKakHcoGVxgDIy2HUhc47weRoC0CvaqfD7O8ZwJTKkZZC3jXIwk+sBgxOnX3XIKD0AGakey80skbPI+oau7Q5BDLF4e9GOrnLflQEjwz9zH+Ef0rarV4Z+5j/CK2qAUpSgFKUoBSlKAUpSgFKUoDBJYxsclQSayRRBRhRgeQr7pQClKUApXhYDnXgkB6igPqvmRAQQeRGD8a91CvaA5jxPgSukUxOmWyuEjfn44jKNOfQE5B8gahOFwvFaIqDDFRcRYx/zFoSk8fveNc/z1ee2fDygllX2JozFJj6rcopPg2P6dduY3PHCkVxhwhJS+tW2OH1aZox66iwI9D0NU1Pgtw+1Y8NvFN+DFseKGnMx3l/EZrm8Qkwhn7kHb2yGkx+KQ7VWLe9YMbnOZNWDuMEHcrjmRpwOmCOtb3GT3ccFsFL4AkcDPixueW+51HPSsPDrq3W5kcpKsGpiFiKtJpYHTEZCcaSpILAE7VdvlnoXSdKhTD+3X/bfyJm1vI4LmO4ZWlt3JfugAQZu7ZYyVO2STj0O/SrRxG5cPFZe3c6ZbqYgjAleN0jT0w0igeQVao3C3Wa3ljB0BTrU7tpGdQ5bnBFWPsdCmZbxpZGZmLNI4VWYxFJBpzkDMjIN+ik7Baqtl+24Pt08d/Ir6TXGVkb49qz9Vv5l2Th6i4htHZcRYnuGGFTWAoRAD7KKoVAPsv55q3/tlW/co8vqowv87YH5ZqF7F8I1RfObhQ0kp1qWGSFwAp3GxbGrzwQOlWqpx58zIyP7q4f2mWIeSDW38zbD+WvuLg0QOpgXb7UhLn4Z2HwArepUjgpSlAKUpQCtdoZM7SY/hFbFKAx20OhFXOcDGayUpQClKUApSlAKUpQClKUApSlAK+XcAEk4A3JPIAdTX1XOp+JJxS6ljdwbaAtpt0JLTlDpMkmD7GrZU21c66lkjKSiss3OK/KWpOizVX6d7KSkf8CKDJN/AuPWoi5v+IyDU1xOqdSkcFnGPdJOTLj101NJwkxaVtI4rZGXLtoBkB2woUbE46sSBjkar3GuM2NsGlcPfSJsWZlkVD5ajiKNvuqur0q9VpIy9dKT0IwcPjkySIbh+pPz6+bP4l0x/lgVFX1mFlCJb2uR7SMkit/8VvPJIP4gKkb/AIlxC9CNI62dsw8KHVqf0WNfpJ/cAF99ZJLJLaNe8WQIxCq1zMbWNifK1thqI/HjbnXMEstbkTccNmOO64bCx6+C8XHrqlkTArTuG4lC4MMb25A5RTs4PvVpn/KpHi9ivtItsIsbyRWrYz1AluSFceurryqsSSWgzrEkp9DBED6DQj/5qi8FkG+wslt8rt+gaC5SOdSCjq40MRyI1Jtn1xUU/ELW4splPglik76NWI3DMocKeWSNyo5tuBvgRb24m3gtZFHmDJL+ukCtCezZG0sCD5HnWW2lWY1xhp+/nszTCeCwcU7356rQyd04j1I+vu/ZDkgN5nBAHXOKg7ayOtJcKyliVD7ByjJlNIJJJLAYHn5b1My2fzy3QqR3sY0kHqP/ANxkHzzWSSzVrW1gFvPrjeRpWJjRW7zGytvy0ruR0NTT0wb+k0zss6yCbUtVj32H3dXcrXd20yxoyxEMkZXQulQFVSpI2Gx3O4NbHEOOQ2gtoYtNx3ahpdRYo7OA2nYgkDbI8lC8tQMVxhxEpi8IeQ6pNAwqgewijyH68+tQpiBI3wD+lVyqU5Rk3t2eXlqVXN1xVT3W/dnXHp9S/wB18tfEHGF7mL8KEn/vYj9KhL3tvxK5yGnmYdRHlR+UQFecO4JaMP8AmIZCNyJRdQH+ZdSgetTC9nYVBkCTRLtmSCWO8iB+93emVRWlRPPdiRWV4vewj99cRg+byrn8zUvw/tLxVCpS6k35K8gOfckvtfAGrPYIzoDFJO8Y+vaTGdR+O1ucyL7t63bXgwlQmMwzkD6RIlNrKN+ZQnQx+7IgB86lwkHdgw8M+UnisZxLbpcgDLBAVkA8yg8Q+KYq8dlvlCtL86FJjmHOKTCt/D0b4b+lVuw7NwzAoJCpT6unu3Q/egbMY/HGEz0PWpEdkUkjMdziYg5SXxCVfc5JYYO48RrvV52IfEJbl6pVI4Zx6exlS3vX72Bzpiujswbok/TJ6P16+l3qprBojJSWUKUpXDopSlAKUpQClKUApSlAKUpQClKUBBduOLG14dczA4YRkKfJnwin82zXPOxVi1qmEYIzIssrsoxFCNwz5/tXx4UJwqjOM5zcvlThDcNkZhqVHhd1zjKrKuoZ91UzsxcNdXbxOfB4Jp1zs8jeOOM+YAKrj7NufM1ZApu2LvIwuLZ8xvpkVgEzpZlYYBzkaCQc77jrvtVaHZeR5IonChIFBU6cxxZ2xGHH002F8UjjSu2Fyatpv0MohGWcrrONwq5wCx6ZOQOpwegzWtxG171MOjlRkmNSn0uM4Q4O4OAcZAOoA8iK0GFNorct3GoeWFhDFnS94/0kkp6rBqyX321brn2VNaNzMYwGiiMLyZEcky/OLyUjclY3OIlHMs7AAdBUvdCO0i+e3ukz4xGmRojJHhhhB2Xb2n57E5AGKp93avK3e3cp1TjAVUYll5iO3twO8kUc9UmlM76X51FstismjeXcRbVIXuZs42YTvnyDsO6T3RI+PtVtSwTRAMy29hq5GTM9y2fJWDOD7lQVDXfaxomNtYotqg8LSllMrY5mScZ0j0X3Dyq6dj+CXJjHzOEAtu97dKQWJ/uoj4yvkTjPWqJzxtqaOF8vfv5lbl7MXVypc/OJVH9pcuIEwOojbU2n8qrcvZ6Q5aAGWNM6pUVljGOeJJMBgPPYV03tH2YlkkS1N/JOzkmZMrGoRcZGhAd84G/LyzgV6/D1vJlsl/5O0CiUAnEkgHhizzKrzb1rNKySep3icTmXA+CXk3jt4pDgZDjwj4M2AfdUvBHfvc/MiYkm058RXljV7S5GcHOMV168uoreIySMscaDnyAHQAfoAK5TcwNdSSXTao5HkDxkHDRqmBH+gyR61GE3Y3oP/RnRFviaXcbVr8lNy5JmnjXJycapD7+g/Wslz2Ou+Hq8kHdXMZH0iPErEgfdbJI/CQa2LTttexHRIsVxgZzkxPjlk7af0qV4P28munMcNi8jhNZCyx+znTkFgMjIwK5m5MqjdK3VNP34la4de20iq2lbVm9jUWe3Y+SzL9LbP6asDqMVOLdRxyql5E8TkZjuY8K4/wCrBhZ1xvnGce0nWtDj9tcRu08fDriEt++jKrLBKOpcJ7LfeH6VH8O7UQRoUClrdsd7aSnUUPV7eQ+R+qcN/Ua4Wc0TlBvsLjd8FjQrNPsDjTfW30bDPIzKnhIP94AV8wtZ72G4jw1xGLuNfZngGi5jHnhT4hjqh38q+uCzC2iEkB+cWT5JYDMsXQlgP3qjk22sddVTHDuH90ymBwbdvFozkLkZDQsOSn7B23yMcjpSyZW8e/eDRicTxrMD86iGdMqeC4jI5jw41EdQNLeatU1ZLKpAZxIhGQzDTIPLIA0t78KR1zX1LLHCrOxVFJBZjsMsQoJPrsMmvb+x7xRhijqco43KtjGcfWB5FTsQa7jBW3kwdoI1a3dXhMyHZ0XGrT1Kj6zDmAN9tq1OwfHSGNi8nehUEltKeckPLB++h8J93pWlc3uHEiju7tWWN0BPdy7EorHlpcKe7c7hvCeoqN4nCEns+J2xxG0y94nLBmIjc46E+y6/aGeeaqmso00PheOZ1SlKVQbRSlKAUpSgFKUoBSlKAUpSgFKUoDV4pw9LiGSCQZWRWQ+5hj8+tcM4VBNZz3UMu1whOgk7vJNphSQE8wqM7g/ervtQHansXb36jvAUkUYSVMB19PvL6H9KlF4OSWVgoXZ/tGkCp7R1gKEQZaSQqojjyfZSJDHHn7bt5Gr48xXLSFFjCgkluRydWScDTjG9UzhnyY31tMskcttIEYlDIJQcFWG6rsMF2bAPPrVoh7C96we+ma5IORFju4Aen0Q9vH3iasVmhmlRllftuEycQkEsXiUHa7nQEAA8rS3bYf4jc8Z8W1e9pvkzuXwllKiK64nklZzPIcnOqXBJTH1BpG3Ly6SqgDA2ArQk4kXJSAByNi5/dr7yPaPovxIqtybNEYKOxS+z3yW2Vhie6ImkBGnK4QHoEiySze/J8gKt5WWYZbMEXlnEjD7xH7seg39RWxa8MCt3jkySfaPT0ReSD9fMmq924sOIXWLS10RQuv0szNuQcgxqq+LkNz1zjI3rhI5/f9rEjNxPbjM9w3c2yICSkMZKq+BuSzZYDmTjpU/wXgvFEtRHBbxWyqpbM7GSWRzuSVTZWY/aJxt5VY+z/wAnNrZQsseTM6MpnPtgspGU/u+e2PiTUD8m3yiK8a2l6+iZcrHI+wlCnTjU31wRjfnt1zVbgnuR4E9ykRyNdBJriVpm5hWI0oeoEa7Aj1rcmXG35++snaDh5sL2dToEUkgkh3AJ705Y+oU5GPd0qPuLwKBgqSSdsjcL7WPMjyqxJI8DplclJp6527kfbTcwOY3wceIY6eQztmrP8i8Rkmurg7BVjhA2P1nfmABtsNq57xHjSlTgalIONvrADHo27A/w9avfYztJDwuyFvGjXF25MkqIQFjLABVklOykKBkDJBzXGzZ0Cnq05zWDoHbXtN8wtHnADPkKinYFj543wACdvKsd52YsuIwxyzwIS6K2oeFxqUH21wTz61zLtHeXF2NdwwaRyI4IkHgRpSF2zu7Y+sa7RY23dRJGOSKq/wAoA/0qMZqWx6ULFNZiUN+w0vDMz8OZ5UzmW2kIOofaiYAYkHrz5elb/Zy5hkQyW7/RuT9ERgxvzcaeaeqcs7jnV0qrcc7DLJKbu1f5vdfbABR/SRDsc+Y399XQsxuV2VKeq3NzuAwYNhlbbSQCMYwR6g+tYZ5WiJL+KM9QN094HtL6jcVFrxW/t/DdWbS4/tbUh1Pr3bYZag+0fah3ZGgjuSV8Sq1vKNMiZIPLdXVmjYeoI5GrXNGZVSTw0bXGrBn+gzqk0MbeTP76MYZoGb+8U4ZW81VujVXuz9/LfTx2agkNKk8+RpMbQPmU6eglIRsdHL1Jw2l9cahDBLGkcongeZANOMHSEJDNzdduYx1NXbshwCG3R5UfvpZm1TTEBSzeWkewB9np1quUuRprrxuWGlKVUXilKUApSlAKUpQCvCcc69qr9so1Mlq06l7VWk70aWddWj6Iuqg5UHPMEAkZoC0A14GrnfFeLtBbRrYrcQqVuHjDLsxVvAAHR2wckrHhcr1XFezcUntWurtVbSJ4zIun21ktI1UjPlKV5etDp0SsFzMV0hQCWbG5IHJj0B8qpj397HcW0bySsmmH50yxKQkjasBWA9ljs2AdIAO2auN17UX4/wD6PQ4e6pfsp/M3/jWxVZ7W6tSEF8BHwv0wVmyMaXhOUl221Kw3OOtal5x67TvTjRpBwGQsVGUCt4VwxOTkatzsBkGgLjXhNVObjN0CgXWw1jB7vHeJ3qqSfCdwpblp5Bs4OKycDu7hZIon1lNG4KnbwscuzL5jGQx5gFfrUBL/ADWSbeXwJ/dKdz+Nh/lG3qakI4woCqAAOQGwHwr6pQClKUArh/ErNIry6sZ0BXvJJkLYwUkOvbrkZO48jXcKqXaTswnEncA92Y17sShQWLagxQ59pBgZHmT61GUeJYITgprDOU8c7Ld6qGJyNAwiHdeedjzBPrVUtJJm1xqMEEE9MMCdzk9d8884rozdgOKWQYRrHcoTnwsQw8yFfByfIE1Q54mjvXzE4Ys3gbwFc7kEHn1qNanxYlsZZKxKXFh9qMVzwsrpaRwMuAzBcYyOY232HQc6sjcetrZFSIagOarsfxbjDE++oiPh891PHaxKxaQkhWIOMaskt0UDJ64xXYux3yUW1kVllAnnG4YjwIfuKev3jv5YrttamzsKutgnY/DYifk37HTSTftK7UxjOqCE52JUJ3rA8jp5D1z5V1ClKkkksI1xSisIUpSunRWK5uUjUu7BVGMknA3OBv7zistaHGrJpotCHB1xNnOCAkqOSCQd8Kcbc6A2bW7SVdUbK68sqQRkcxt1rXNmC/exMFJOHxur4OCCB9YYIzzGMGobinZqTUpidznWWJcK3eN3YWTOkjZU07DIwMczWv8A+m5wy6VRQspcENjY3LSsdwcZjIXC4JIIJxigLQJO8UNG4wdwQAQR6ViMrI6hnBUqxOQBjTp3z8TULwXgE0M0bHTgIFY6ieSBQFGAV8QzgkrzOAxNS/ErYSMIzydJVPuZQDQGpwztXDPIqIJRrBaN3jdUkC8yjEb7b74yNxUmt/EVLCRCoOCdS4B8ic7H0qt2nBr4wC0d4UiSB4dceou+U0Rtggd3p5nBOTUeOw0zI4ZLeMEWqd3Hq0MLeUO7tlR4iuVAwdtiaHS6JfxEqokQlhqUBlJI8wM7j1FR1h2pgmYBdS5SSTLAKAscpibJJ28Q/Koe47GyG5LIIRGZ4Zg+4ljEKqO6QAY0nTgbgAM2xrWHYq4WPCtDq7qZNxqB7y778bMhHsbZIOG6HFAXWC4SRQyMrKeRUgg/EbVkqD7J8EktY5Uk05eZ5BpJbAcLsSQMnIO+N/0qcocFKUoBWre8Mim0d6gfQwdc5wGHI45HHPetqlAKwXUTHSVxlWzvnfYjp76z18TSqilmICqCSTsABuST5UBizL5J+bf7VlkiDDDAEeR3G2/X1rVsuMwTErFKjkDJCkE45Zx5etbtAKUr4klVRliACQN9t2IAHvJOKA+6UrEblQ4jz4ipYD0UqCfzYfnQGWlK8ZgASdgOdAanE7oqoRP3kh0p6ebH0Ub/AJedZrS2EaKi8gPifMn1J3rU4aneMbhvrDEYP1U6fFvaPwHSpGugVx/5XABxO2OBkwNnzGGbB9eoA9TXYK5H8rqj9oWpyAe5fnjfx7AZ5HJPKuw3Kb/6UvkzU+TUD9sL/wC2k/zpXZ64z2A0R8TWVnUKIHXc4ILMu5H2diNXKuyqwIyNxXZ/yIdF0pie0qKXtJD3hj8Yw/d6jHIE15xp7zGnOdufPapPWN9+XP0qBpPqlatvxJHYquTgspOk4BTTkauX1xjz38qz96uAcjB5bjf3edAfdKwW14shcL9RijbY8QAJ9+xFfclyi41MoyQBkgbnOBv7v0oDJSlKA+JUJGzafgD/AFrEtqdQZnLYzjYDnjyHpWxXgOeVAe0rwsBjJ57D16/6V7QClKUApSlAKUpQClKUArR45Az2s6IMs0UiqPMlCAN/Wt6lAVG/4NdAkq0krGArG5KKYmJQyJhAoOsKMNzBXGRnNfMPDpsDWkzw62JiB0NvGoUgGUnTqDbF+Z1YxVwpQFMTht0Jdb94MEEHUHAjEQBRnL+LxZz4NydWeo1bHhMktvC4ikK6LV2VnDGR1kR3kXL/AN3q3JGdQHTa+14BjYUBSDwe8LuyoyalmD4fGol0ZQHMhZiVDANhdOrkOmxe8FmbJgiaJdLgKXBJBktmZQNWE1KjgKGx5kaquFKAiezlm8UbhwwBclVbSNIwowFQkIMgnTk8+mcCQurZZEKNnBxnBxkZzj3HkazUoDwCvaUoBXF/lNLNxhQ2nCQDThiTzbcg+y2SdvLBrtFc9+UDspcXF5DNChdRCyN4lAU6wRgEjnk/kKlDcpvTdUkuTID5Los8VkOMj5qQfjKv9cV1e24ckbEoNOeagnT7wvIH3VRPk/7LXVtfSyzR6UaAIDqQ+IODjAJPKui0k9TnRouNUU+RA2PZzxyPKzHM7yqgdtHtBkYoNiQRnB6jNQ9r2SmVMEAlVUPl00z6ZUcghYwxDBTvISQXI3BJN2pUS8pp7LzENhI4wTMe7DbYd7ZghwNgwiYHGw1dRS+7MSyEsIkRWWRRErIApcr4yWjYAnG+gAjAxk5q5UoCN4Nw9oe9DHOqTUDnJI0Rrk+uVNRnEeAvNI5xuHLKSWAIaOJRy2OCjDB5c+tWWlAVd+B3hBCylCcBj3sjava1yDI8BPgwo2GD8fn9hXhJLTHLIclZGChmQ6lA05xrJYMCCAB5Yq1UoCG4pwqV3h7psImQwLuBg4zsN2OkEAluu+c1F2fZu5UKveEKI0TAlfACqilcac81Zg2QfFVtpQFeXgkqcmLAumMs7adE7OD4+WIsL64xvVhpSgFKUoBSlKAUpSgFKUoBSlKAUpSgFKUoBSlKAUpSgFKUoBXle0oDwV7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774" name="AutoShape 6" descr="data:image/jpeg;base64,/9j/4AAQSkZJRgABAQAAAQABAAD/2wCEAAkGBhIREBQREhQWFRUWGBgYGBgXGRUYGxobFxgXGBgZGhcXHSYeFxsmHRgeHy8gIycpLCwsGB8xNTArNSYrLCoBCQoKDgwOGg8PGSwkHyUtLCwsLC0sLCwpLC8pLiwsLDEsLC0sKSwsLCktLCwpLCwsKSwsLCw1LiwpLCwsLCwsLP/AABEIALEBHQMBIgACEQEDEQH/xAAbAAEAAgMBAQAAAAAAAAAAAAAABQYDBAcBAv/EAEQQAAIBAwIDBQMJBQYFBQAAAAECAwAEERIhBTFBBhMiUWEycYEHFCNCUmJykaEVM4KSsUNTc7LB0SQ0g6LSFnSTwuH/xAAZAQEAAwEBAAAAAAAAAAAAAAAAAgMEAQX/xAAyEQACAgECAggFAwUBAAAAAAAAAQIDESExElEEE0FhkaGx8BRxgcHRIiMyM0JygvEV/9oADAMBAAIRAxEAPwDuNKUoBSlKAUpSgFKUoBSlKAUpSgFfMkoUFmIAHMkgAe8mo7j3HVtYwSpeRzoijX2pHIJAHkMDJY7ACq6eAyXJEnEH73ByIFyIE8srzmI+023pUoxciudihuSVx8oVghK99rxzMaSSL/NGpX9a+E+Ufh5OGm0Z6yRyxj83UCtyNQoCqAoHIDYD3AbCjjIwdx5Hf+tWdUZ/ie4zx9p7Nl1LcwEefex/714/aqyXndW498sf/lUW/ALVjk28BPmYoyf8tfS8FtwdoIR/0ox/pTqnzJfErkbEvbzhy7G7g+Dq3+XNYR8ovDc4+dRj36gPzIxX2lsikBY1A64VRjbbkN6zMinmAfeBXeq7znxPcb/D+MQXAzDLHKPuOrf0O1blU7iHZO1mIbuxHIN1lh+ikU+YZMZ+ORWO349cWDql44mtnIRbjAV42bZVmUbFTy1j41CVbRbC6M9C60pSqy4UpSgFKUoBSlKAUpSgFKUoBSlKAUpSgFKUoBSlKAUrQtbNG1llBOt/PzrdjjCjAGAKA+qUpQClKUBTYm+ccRuJmOVtsQRDoCyK8zfiOQvuFTOag+y5/wCbH1heXOr4sGH/AGkV8dr7juYfnYbS1uSw6hww0GIjP1iRjyIB6VqgsRPOtzKbRvx8QYXTQOBhkEkR8wMLIp9QxB9zjyqA49xuYXKNE+mKKaGGRcAiRp2XWCTyCKVx95jWe8vG+a2l8xGY+6kkI5d3KoSb4APrx9yqx2Tklu7xUwPm8TtcSbDxytJKYyW5nmpAzyj91UdIdn6Y19sln5bvx2J1RjrKXYvMlO2nGkkFqpkkSKXvtQB0ajFhdLkHIAOo4B3wKgOyvaeKO8jS3kldZRoMTF2Us26EM5Ogg5z0wamu0HB45+Du+nLQmeRCMgjTO+v81B288eVaXZfs7BDxO37lTj5vLJlmLZPgRT+THl51c085NNco9RKOFp4lyt72Q3MpKOQqxppBUhW8Tk8wCSrLy8qhuE9oZVupjK2q3eZ0UczC6YCp66hzUcj55qf4ENSyyj+1mkYH0U90v6RiqFxO8aIXUfcyNHduZrZsZCsNTFiOnijDheek5PWs/SrLKoKcFnVZXd2+G5RTGE5OL5eZ0b9rRdWI/Erj+oqO7TTwz2VxHrRtUT4GRnIUlcDnnIGK9g7Rn5zBbuoXv7cSq2TkuN3Qjly3+BrN2snEdjcybZWJ8cuZUhceuSK1ZKEkmiX7J3veWNszHxmGPVk750DOeuc1MVC8F4DEtrAkkaM6xRhiVBJIUZJPMnNbX7CgHJSv4Wdf8pFZT0yQpWh+xx9WSYf9Rj/mzW6i4AGScDmeZ9TXAFlBJAIyOYyMj3jpXoYGqRccEl+mVIXGVmyfAGBZg4EcykNIGI5OMjzGMH7mup0nWMs4ZpVKKrIBoaeUtrTOWymDkA7DmMNQF1rXYS52KY6ZDf71WILC9RVbVMzaUyGkXBY28nec9ge90b4IB5bZzK9mo51WQTa8awU1kk6dCaubu3thuZ+AGBQEraTF40c7FlB29Rmsta3Df3Mf4F/oK2aAUpSgFKUoBUJB2wt3m7kFxlnQOY3EbPHnWqyEaSRpP8pqbqlw9krgXgkxDGhld5HjeUd9G2r6OS2I7vUcjLZ6Z5mgLNZ8bgljSVJFKSewcgaumwO+fSsz8RiUkGRBjJOWUYAOCTvtvtXPZfk9uzbxwBbYaIygIODqEusOW7othgB4QRgjJLVLjsITP3rrC2bm5lbIySksZVAcruQ2+DsOY3oC2teRgqpdcvuo1DLfhGd/hXkd9GzaFdC2CcBlJwDgnAOee1Ue2+T6dTb6mjYJHbIx1MCht2LZj8GSDnbdN+eRtUnwnsc0M0Mv0eUku3crnLC4YlBnG5G2c+W1AWGzYASE7AO9V6y7TynVlTmVo2hEilBoklEeAQPGFBR88/pMVYrMA94Pvt/pWcxLtsNuWw293ly/SgKovaC5klRVMa5aMaTkjP8AxauScZK5hBHLkB517/61cgsIhgRhsFhnJt+/yCSCV+rspOxPTFWkQLnOkZ88DPnz95p83TOdK5xpzgcvL3elAeWrMUUvjURvpzj4Z3rVk4k+SqwStg4z4FB9QWblW/SgKCJJIb+eMIEa6HforEEAoojkOpchj7Laf96heJdpBLLonxEtrmSYHIGs6oo1OQc51a1I23BztV07b8PcxJdRLqltW71VHN0xiWP+JP1Aqkdu+EJeQxXUDkrMqoVQZMijMiYGQC4wy4Pn6Vy+LtolWnjOj+T3+uM4KcKNqk1/03OzEghsmtZySq2wmXVzMMkeXXP3G1L7itb/AGD4aIbZl5+PTn/DjjjP6qf1rB2htVktrWaA5UGKPP2oJiiMp/JTjoRXvZ4mOS3LE4uoXJ/xFkab9Vlb+Wrs/upcl6tY9GZ2s1t836E1xGANazIWXeOUEgaVGQ2cjJxjO/rmqF2avQzws+dA4e0mM48UTKCcjfOB+tW6V/oOIx/ZMxx6SQLIP1Y1zHg9zpitPOWC4txvjJeaNQPyY1a2ToX6JI6la2gihgUvKHcImFb6xXU50nYAYZjjyrJxWxcx7yltLIwDKudmA5rgkYO/mNutZIG7y7c/VgUIPxyYd/yTQP4jWlL9LFcXZ5GNli/w0yS38bjV+EJUbY8UHHuZTCTUkyv8URpRYSs4Rgrd0528ad2dLknGohCByB8XpUrxHivz6KCFUIE8gJXILMkD6pk09CNON8D1r6XhIksZFuCCiSSSx4wNAid2XJPMkgk+jYqR+T/gu3zp1xhO5gUnUVjViXcn7UkmWPoFrNGUv5Z0kk/z9jUoxbxjZssg4yg9pJU/FG/9VBFfcfGYG5Sp7iQD+Rrdr4khVvaAPvAP9akXnqSBtwQfcc19VoycEgP9kgPmBpP5rivn9jKPZeVPdIx/RsiuAkK+A6kkAgkc+WRn+lexpgAZJwMZOMn1ONqpdxwOY98EhYZWbJJj1ZZw4EcqkM4Yjk428xjcC6lq9qnyJdTNIIzq7mXEbEgjUVkfLeqF0jxv7LVM9nYplRu+18xpD4yPCNW+tyRnzPngYxQG9wz9zH+Bf6CtC17XWcjmNJ0LeLbfJ0Z1YyPFjB2HlW/w39zH+Ff6VVeDdjnEKtM0neRtcNFFqTQjSGUKwKjJJV87scFqAt9vcLIiupyrAMDuMgjIODvWpNx2BF1NINIEh1DJGIdpNwCPCdj7jVPtuz14s1o5RmKR2yyF3DKuhNMuGVw6tz2w6udzWCPsjcrC0KQ6Rp4gv7xcP3wHcHGry8O/LB880OnRI5AwDDcEAg+h5V9VgsYysSKdiFUH3gAGs9DgpSlAKUpQClKUBq2XOT/EP9BVatuKXC2qTO0mZAuCzQkZMbtqARMgZA2P+9WWy5yfjP8ARaz90uAMDA5DAx+VAVRe2MgIQKjHTsckeINCjatvOU8hgY5nO2WTtTMg8UaZJZQVJwCk4gZm1Y2JOQMjoM75qyC1QEnSuTjJwMnHKvpoVIIIBBznYdef50BWo+00zYISMA92p8Wo6pDIoI0+EqCgOMnIJHMbzfBLppbaGRiGZo0YkciSoJx8a2xEB0HTp5cq9RABgDA8hQGvc8QSNgr5UHkxHhz5FuQPvqg8b4U1jcxd2P8AhJZhKOeIpN9ajyRwSwHQqa6K6AjBAIPMHeqx2u4DmzlETMqgZ0DcD1TO6EAk7bbfGuSeExhPRlV47J81lFoARHNMssWOS7sZ0z0AbEgH3z5V82N+W4ZbzsAslk0JYDPsKqqSPMNBJq+NYb3ibTw28c4HzmGZFY9G72CXu5FP2ZMrn1zWz2ekjkS3AYNFd2ogf/GgTSQfvFC4/wCmKsi83S/xj6yMklitZ5v7fYkeLSBTxDB9q0R/yW4TP6Cuf23DdFvwqRiFVLhGYn6qyPqBP8o/OpHiPaBtCwknvp7VbYnngxzyxzOf4VY/Gs3Fp4prZ7UDHgAXcZXT7Bx5ZA/WrnKK3N3QuiWWQk4ruLFYTs9pEgOJL13kYjmschLu3piLSg9WWtnjzB0lUZWG2jOoKSoZ2XCxnHNUQ5I5ZdfKoDsz2g/4WS+ZMGKOK0hjJG7qq5UfilYfBfSt7jKtFBFZq2omSH5y53LNLKGZfxNhmPkijzFRsmlByfI85QfGl3n12iDSWkVkG0tcvIHIxlYY2eSVvyAH8VXPsWxNjFnyP+Y1Q+ATF7W44lLsGj+bW466GcmVxn7TE/COukcCtDFbxo3tact+JiWb9SaxxzmK5R/H4ZujHhT72b9KV8SzKoyxCjzJAH5mrQfdKj/2wG2iR5fVRhf52wPyzWW274tmTQq49lcsfixwPgBQGzJIFBLEADmScAfE16rAjI3BqL47alzE2jvURyzx+E5GhgpwxAbSxBwfeNwKi7ewukKiJTHFJIxKakHcoGVxgDIy2HUhc47weRoC0CvaqfD7O8ZwJTKkZZC3jXIwk+sBgxOnX3XIKD0AGakey80skbPI+oau7Q5BDLF4e9GOrnLflQEjwz9zH+Ef0rarV4Z+5j/CK2qAUpSgFKUoBSlKAUpSgFKUoDBJYxsclQSayRRBRhRgeQr7pQClKUApXhYDnXgkB6igPqvmRAQQeRGD8a91CvaA5jxPgSukUxOmWyuEjfn44jKNOfQE5B8gahOFwvFaIqDDFRcRYx/zFoSk8fveNc/z1ee2fDygllX2JozFJj6rcopPg2P6dduY3PHCkVxhwhJS+tW2OH1aZox66iwI9D0NU1Pgtw+1Y8NvFN+DFseKGnMx3l/EZrm8Qkwhn7kHb2yGkx+KQ7VWLe9YMbnOZNWDuMEHcrjmRpwOmCOtb3GT3ccFsFL4AkcDPixueW+51HPSsPDrq3W5kcpKsGpiFiKtJpYHTEZCcaSpILAE7VdvlnoXSdKhTD+3X/bfyJm1vI4LmO4ZWlt3JfugAQZu7ZYyVO2STj0O/SrRxG5cPFZe3c6ZbqYgjAleN0jT0w0igeQVao3C3Wa3ljB0BTrU7tpGdQ5bnBFWPsdCmZbxpZGZmLNI4VWYxFJBpzkDMjIN+ik7Baqtl+24Pt08d/Ir6TXGVkb49qz9Vv5l2Th6i4htHZcRYnuGGFTWAoRAD7KKoVAPsv55q3/tlW/co8vqowv87YH5ZqF7F8I1RfObhQ0kp1qWGSFwAp3GxbGrzwQOlWqpx58zIyP7q4f2mWIeSDW38zbD+WvuLg0QOpgXb7UhLn4Z2HwArepUjgpSlAKUpQCtdoZM7SY/hFbFKAx20OhFXOcDGayUpQClKUApSlAKUpQClKUApSlAK+XcAEk4A3JPIAdTX1XOp+JJxS6ljdwbaAtpt0JLTlDpMkmD7GrZU21c66lkjKSiss3OK/KWpOizVX6d7KSkf8CKDJN/AuPWoi5v+IyDU1xOqdSkcFnGPdJOTLj101NJwkxaVtI4rZGXLtoBkB2woUbE46sSBjkar3GuM2NsGlcPfSJsWZlkVD5ajiKNvuqur0q9VpIy9dKT0IwcPjkySIbh+pPz6+bP4l0x/lgVFX1mFlCJb2uR7SMkit/8VvPJIP4gKkb/AIlxC9CNI62dsw8KHVqf0WNfpJ/cAF99ZJLJLaNe8WQIxCq1zMbWNifK1thqI/HjbnXMEstbkTccNmOO64bCx6+C8XHrqlkTArTuG4lC4MMb25A5RTs4PvVpn/KpHi9ivtItsIsbyRWrYz1AluSFceurryqsSSWgzrEkp9DBED6DQj/5qi8FkG+wslt8rt+gaC5SOdSCjq40MRyI1Jtn1xUU/ELW4splPglik76NWI3DMocKeWSNyo5tuBvgRb24m3gtZFHmDJL+ukCtCezZG0sCD5HnWW2lWY1xhp+/nszTCeCwcU7356rQyd04j1I+vu/ZDkgN5nBAHXOKg7ayOtJcKyliVD7ByjJlNIJJJLAYHn5b1My2fzy3QqR3sY0kHqP/ANxkHzzWSSzVrW1gFvPrjeRpWJjRW7zGytvy0ruR0NTT0wb+k0zss6yCbUtVj32H3dXcrXd20yxoyxEMkZXQulQFVSpI2Gx3O4NbHEOOQ2gtoYtNx3ahpdRYo7OA2nYgkDbI8lC8tQMVxhxEpi8IeQ6pNAwqgewijyH68+tQpiBI3wD+lVyqU5Rk3t2eXlqVXN1xVT3W/dnXHp9S/wB18tfEHGF7mL8KEn/vYj9KhL3tvxK5yGnmYdRHlR+UQFecO4JaMP8AmIZCNyJRdQH+ZdSgetTC9nYVBkCTRLtmSCWO8iB+93emVRWlRPPdiRWV4vewj99cRg+byrn8zUvw/tLxVCpS6k35K8gOfckvtfAGrPYIzoDFJO8Y+vaTGdR+O1ucyL7t63bXgwlQmMwzkD6RIlNrKN+ZQnQx+7IgB86lwkHdgw8M+UnisZxLbpcgDLBAVkA8yg8Q+KYq8dlvlCtL86FJjmHOKTCt/D0b4b+lVuw7NwzAoJCpT6unu3Q/egbMY/HGEz0PWpEdkUkjMdziYg5SXxCVfc5JYYO48RrvV52IfEJbl6pVI4Zx6exlS3vX72Bzpiujswbok/TJ6P16+l3qprBojJSWUKUpXDopSlAKUpQClKUApSlAKUpQClKUBBduOLG14dczA4YRkKfJnwin82zXPOxVi1qmEYIzIssrsoxFCNwz5/tXx4UJwqjOM5zcvlThDcNkZhqVHhd1zjKrKuoZ91UzsxcNdXbxOfB4Jp1zs8jeOOM+YAKrj7NufM1ZApu2LvIwuLZ8xvpkVgEzpZlYYBzkaCQc77jrvtVaHZeR5IonChIFBU6cxxZ2xGHH002F8UjjSu2Fyatpv0MohGWcrrONwq5wCx6ZOQOpwegzWtxG171MOjlRkmNSn0uM4Q4O4OAcZAOoA8iK0GFNorct3GoeWFhDFnS94/0kkp6rBqyX321brn2VNaNzMYwGiiMLyZEcky/OLyUjclY3OIlHMs7AAdBUvdCO0i+e3ukz4xGmRojJHhhhB2Xb2n57E5AGKp93avK3e3cp1TjAVUYll5iO3twO8kUc9UmlM76X51FstismjeXcRbVIXuZs42YTvnyDsO6T3RI+PtVtSwTRAMy29hq5GTM9y2fJWDOD7lQVDXfaxomNtYotqg8LSllMrY5mScZ0j0X3Dyq6dj+CXJjHzOEAtu97dKQWJ/uoj4yvkTjPWqJzxtqaOF8vfv5lbl7MXVypc/OJVH9pcuIEwOojbU2n8qrcvZ6Q5aAGWNM6pUVljGOeJJMBgPPYV03tH2YlkkS1N/JOzkmZMrGoRcZGhAd84G/LyzgV6/D1vJlsl/5O0CiUAnEkgHhizzKrzb1rNKySep3icTmXA+CXk3jt4pDgZDjwj4M2AfdUvBHfvc/MiYkm058RXljV7S5GcHOMV168uoreIySMscaDnyAHQAfoAK5TcwNdSSXTao5HkDxkHDRqmBH+gyR61GE3Y3oP/RnRFviaXcbVr8lNy5JmnjXJycapD7+g/Wslz2Ou+Hq8kHdXMZH0iPErEgfdbJI/CQa2LTttexHRIsVxgZzkxPjlk7af0qV4P28munMcNi8jhNZCyx+znTkFgMjIwK5m5MqjdK3VNP34la4de20iq2lbVm9jUWe3Y+SzL9LbP6asDqMVOLdRxyql5E8TkZjuY8K4/wCrBhZ1xvnGce0nWtDj9tcRu08fDriEt++jKrLBKOpcJ7LfeH6VH8O7UQRoUClrdsd7aSnUUPV7eQ+R+qcN/Ua4Wc0TlBvsLjd8FjQrNPsDjTfW30bDPIzKnhIP94AV8wtZ72G4jw1xGLuNfZngGi5jHnhT4hjqh38q+uCzC2iEkB+cWT5JYDMsXQlgP3qjk22sddVTHDuH90ymBwbdvFozkLkZDQsOSn7B23yMcjpSyZW8e/eDRicTxrMD86iGdMqeC4jI5jw41EdQNLeatU1ZLKpAZxIhGQzDTIPLIA0t78KR1zX1LLHCrOxVFJBZjsMsQoJPrsMmvb+x7xRhijqco43KtjGcfWB5FTsQa7jBW3kwdoI1a3dXhMyHZ0XGrT1Kj6zDmAN9tq1OwfHSGNi8nehUEltKeckPLB++h8J93pWlc3uHEiju7tWWN0BPdy7EorHlpcKe7c7hvCeoqN4nCEns+J2xxG0y94nLBmIjc46E+y6/aGeeaqmso00PheOZ1SlKVQbRSlKAUpSgFKUoBSlKAUpSgFKUoDV4pw9LiGSCQZWRWQ+5hj8+tcM4VBNZz3UMu1whOgk7vJNphSQE8wqM7g/ervtQHansXb36jvAUkUYSVMB19PvL6H9KlF4OSWVgoXZ/tGkCp7R1gKEQZaSQqojjyfZSJDHHn7bt5Gr48xXLSFFjCgkluRydWScDTjG9UzhnyY31tMskcttIEYlDIJQcFWG6rsMF2bAPPrVoh7C96we+ma5IORFju4Aen0Q9vH3iasVmhmlRllftuEycQkEsXiUHa7nQEAA8rS3bYf4jc8Z8W1e9pvkzuXwllKiK64nklZzPIcnOqXBJTH1BpG3Ly6SqgDA2ArQk4kXJSAByNi5/dr7yPaPovxIqtybNEYKOxS+z3yW2Vhie6ImkBGnK4QHoEiySze/J8gKt5WWYZbMEXlnEjD7xH7seg39RWxa8MCt3jkySfaPT0ReSD9fMmq924sOIXWLS10RQuv0szNuQcgxqq+LkNz1zjI3rhI5/f9rEjNxPbjM9w3c2yICSkMZKq+BuSzZYDmTjpU/wXgvFEtRHBbxWyqpbM7GSWRzuSVTZWY/aJxt5VY+z/wAnNrZQsseTM6MpnPtgspGU/u+e2PiTUD8m3yiK8a2l6+iZcrHI+wlCnTjU31wRjfnt1zVbgnuR4E9ykRyNdBJriVpm5hWI0oeoEa7Aj1rcmXG35++snaDh5sL2dToEUkgkh3AJ705Y+oU5GPd0qPuLwKBgqSSdsjcL7WPMjyqxJI8DplclJp6527kfbTcwOY3wceIY6eQztmrP8i8Rkmurg7BVjhA2P1nfmABtsNq57xHjSlTgalIONvrADHo27A/w9avfYztJDwuyFvGjXF25MkqIQFjLABVklOykKBkDJBzXGzZ0Cnq05zWDoHbXtN8wtHnADPkKinYFj543wACdvKsd52YsuIwxyzwIS6K2oeFxqUH21wTz61zLtHeXF2NdwwaRyI4IkHgRpSF2zu7Y+sa7RY23dRJGOSKq/wAoA/0qMZqWx6ULFNZiUN+w0vDMz8OZ5UzmW2kIOofaiYAYkHrz5elb/Zy5hkQyW7/RuT9ERgxvzcaeaeqcs7jnV0qrcc7DLJKbu1f5vdfbABR/SRDsc+Y399XQsxuV2VKeq3NzuAwYNhlbbSQCMYwR6g+tYZ5WiJL+KM9QN094HtL6jcVFrxW/t/DdWbS4/tbUh1Pr3bYZag+0fah3ZGgjuSV8Sq1vKNMiZIPLdXVmjYeoI5GrXNGZVSTw0bXGrBn+gzqk0MbeTP76MYZoGb+8U4ZW81VujVXuz9/LfTx2agkNKk8+RpMbQPmU6eglIRsdHL1Jw2l9cahDBLGkcongeZANOMHSEJDNzdduYx1NXbshwCG3R5UfvpZm1TTEBSzeWkewB9np1quUuRprrxuWGlKVUXilKUApSlAKUpQCvCcc69qr9so1Mlq06l7VWk70aWddWj6Iuqg5UHPMEAkZoC0A14GrnfFeLtBbRrYrcQqVuHjDLsxVvAAHR2wckrHhcr1XFezcUntWurtVbSJ4zIun21ktI1UjPlKV5etDp0SsFzMV0hQCWbG5IHJj0B8qpj397HcW0bySsmmH50yxKQkjasBWA9ljs2AdIAO2auN17UX4/wD6PQ4e6pfsp/M3/jWxVZ7W6tSEF8BHwv0wVmyMaXhOUl221Kw3OOtal5x67TvTjRpBwGQsVGUCt4VwxOTkatzsBkGgLjXhNVObjN0CgXWw1jB7vHeJ3qqSfCdwpblp5Bs4OKycDu7hZIon1lNG4KnbwscuzL5jGQx5gFfrUBL/ADWSbeXwJ/dKdz+Nh/lG3qakI4woCqAAOQGwHwr6pQClKUArh/ErNIry6sZ0BXvJJkLYwUkOvbrkZO48jXcKqXaTswnEncA92Y17sShQWLagxQ59pBgZHmT61GUeJYITgprDOU8c7Ld6qGJyNAwiHdeedjzBPrVUtJJm1xqMEEE9MMCdzk9d8884rozdgOKWQYRrHcoTnwsQw8yFfByfIE1Q54mjvXzE4Ys3gbwFc7kEHn1qNanxYlsZZKxKXFh9qMVzwsrpaRwMuAzBcYyOY232HQc6sjcetrZFSIagOarsfxbjDE++oiPh891PHaxKxaQkhWIOMaskt0UDJ64xXYux3yUW1kVllAnnG4YjwIfuKev3jv5YrttamzsKutgnY/DYifk37HTSTftK7UxjOqCE52JUJ3rA8jp5D1z5V1ClKkkksI1xSisIUpSunRWK5uUjUu7BVGMknA3OBv7zistaHGrJpotCHB1xNnOCAkqOSCQd8Kcbc6A2bW7SVdUbK68sqQRkcxt1rXNmC/exMFJOHxur4OCCB9YYIzzGMGobinZqTUpidznWWJcK3eN3YWTOkjZU07DIwMczWv8A+m5wy6VRQspcENjY3LSsdwcZjIXC4JIIJxigLQJO8UNG4wdwQAQR6ViMrI6hnBUqxOQBjTp3z8TULwXgE0M0bHTgIFY6ieSBQFGAV8QzgkrzOAxNS/ErYSMIzydJVPuZQDQGpwztXDPIqIJRrBaN3jdUkC8yjEb7b74yNxUmt/EVLCRCoOCdS4B8ic7H0qt2nBr4wC0d4UiSB4dceou+U0Rtggd3p5nBOTUeOw0zI4ZLeMEWqd3Hq0MLeUO7tlR4iuVAwdtiaHS6JfxEqokQlhqUBlJI8wM7j1FR1h2pgmYBdS5SSTLAKAscpibJJ28Q/Koe47GyG5LIIRGZ4Zg+4ljEKqO6QAY0nTgbgAM2xrWHYq4WPCtDq7qZNxqB7y778bMhHsbZIOG6HFAXWC4SRQyMrKeRUgg/EbVkqD7J8EktY5Uk05eZ5BpJbAcLsSQMnIO+N/0qcocFKUoBWre8Mim0d6gfQwdc5wGHI45HHPetqlAKwXUTHSVxlWzvnfYjp76z18TSqilmICqCSTsABuST5UBizL5J+bf7VlkiDDDAEeR3G2/X1rVsuMwTErFKjkDJCkE45Zx5etbtAKUr4klVRliACQN9t2IAHvJOKA+6UrEblQ4jz4ipYD0UqCfzYfnQGWlK8ZgASdgOdAanE7oqoRP3kh0p6ebH0Ub/AJedZrS2EaKi8gPifMn1J3rU4aneMbhvrDEYP1U6fFvaPwHSpGugVx/5XABxO2OBkwNnzGGbB9eoA9TXYK5H8rqj9oWpyAe5fnjfx7AZ5HJPKuw3Kb/6UvkzU+TUD9sL/wC2k/zpXZ64z2A0R8TWVnUKIHXc4ILMu5H2diNXKuyqwIyNxXZ/yIdF0pie0qKXtJD3hj8Yw/d6jHIE15xp7zGnOdufPapPWN9+XP0qBpPqlatvxJHYquTgspOk4BTTkauX1xjz38qz96uAcjB5bjf3edAfdKwW14shcL9RijbY8QAJ9+xFfclyi41MoyQBkgbnOBv7v0oDJSlKA+JUJGzafgD/AFrEtqdQZnLYzjYDnjyHpWxXgOeVAe0rwsBjJ57D16/6V7QClKUApSlAKUpQClKUArR45Az2s6IMs0UiqPMlCAN/Wt6lAVG/4NdAkq0krGArG5KKYmJQyJhAoOsKMNzBXGRnNfMPDpsDWkzw62JiB0NvGoUgGUnTqDbF+Z1YxVwpQFMTht0Jdb94MEEHUHAjEQBRnL+LxZz4NydWeo1bHhMktvC4ikK6LV2VnDGR1kR3kXL/AN3q3JGdQHTa+14BjYUBSDwe8LuyoyalmD4fGol0ZQHMhZiVDANhdOrkOmxe8FmbJgiaJdLgKXBJBktmZQNWE1KjgKGx5kaquFKAiezlm8UbhwwBclVbSNIwowFQkIMgnTk8+mcCQurZZEKNnBxnBxkZzj3HkazUoDwCvaUoBXF/lNLNxhQ2nCQDThiTzbcg+y2SdvLBrtFc9+UDspcXF5DNChdRCyN4lAU6wRgEjnk/kKlDcpvTdUkuTID5Los8VkOMj5qQfjKv9cV1e24ckbEoNOeagnT7wvIH3VRPk/7LXVtfSyzR6UaAIDqQ+IODjAJPKui0k9TnRouNUU+RA2PZzxyPKzHM7yqgdtHtBkYoNiQRnB6jNQ9r2SmVMEAlVUPl00z6ZUcghYwxDBTvISQXI3BJN2pUS8pp7LzENhI4wTMe7DbYd7ZghwNgwiYHGw1dRS+7MSyEsIkRWWRRErIApcr4yWjYAnG+gAjAxk5q5UoCN4Nw9oe9DHOqTUDnJI0Rrk+uVNRnEeAvNI5xuHLKSWAIaOJRy2OCjDB5c+tWWlAVd+B3hBCylCcBj3sjava1yDI8BPgwo2GD8fn9hXhJLTHLIclZGChmQ6lA05xrJYMCCAB5Yq1UoCG4pwqV3h7psImQwLuBg4zsN2OkEAluu+c1F2fZu5UKveEKI0TAlfACqilcac81Zg2QfFVtpQFeXgkqcmLAumMs7adE7OD4+WIsL64xvVhpSgFKUoBSlKAUpSgFKUoBSlKAUpSgFKUoBSlKAUpSgFKUoBXle0oDwV7SlAKUpQClKUApSlAKUpQClKUApSlAKUpQC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2776" name="Picture 8" descr="http://andromeda.cavehill.uwi.edu/Plant%20Propagation%20Practical%20Photos/Generalised_Flower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1" y="316523"/>
            <a:ext cx="7200800" cy="637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94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587" y="2521810"/>
            <a:ext cx="8552213" cy="4172462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CA" sz="2400" dirty="0"/>
              <a:t>– </a:t>
            </a:r>
            <a:r>
              <a:rPr lang="en-CA" sz="2400" b="1" dirty="0">
                <a:solidFill>
                  <a:srgbClr val="FF0000"/>
                </a:solidFill>
              </a:rPr>
              <a:t>POLLINATION</a:t>
            </a:r>
            <a:r>
              <a:rPr lang="en-CA" sz="2400" dirty="0"/>
              <a:t> is the act of the eggs being </a:t>
            </a:r>
            <a:r>
              <a:rPr lang="en-CA" sz="2400" dirty="0" smtClean="0"/>
              <a:t>fertilized </a:t>
            </a:r>
            <a:r>
              <a:rPr lang="en-CA" sz="2400" dirty="0"/>
              <a:t>by pollen </a:t>
            </a:r>
            <a:endParaRPr lang="en-CA" sz="2400" dirty="0" smtClean="0"/>
          </a:p>
          <a:p>
            <a:pPr marL="301943" lvl="1" indent="0">
              <a:buNone/>
            </a:pPr>
            <a:endParaRPr lang="en-CA" sz="24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CA" sz="2400" dirty="0" smtClean="0"/>
              <a:t> </a:t>
            </a:r>
            <a:r>
              <a:rPr lang="en-CA" sz="2800" dirty="0"/>
              <a:t>after </a:t>
            </a:r>
            <a:r>
              <a:rPr lang="en-CA" sz="2800" b="1" dirty="0">
                <a:solidFill>
                  <a:srgbClr val="FF0000"/>
                </a:solidFill>
              </a:rPr>
              <a:t>POLLINATION</a:t>
            </a:r>
            <a:r>
              <a:rPr lang="en-CA" sz="2800" dirty="0"/>
              <a:t>, female flower parts </a:t>
            </a:r>
            <a:r>
              <a:rPr lang="en-CA" sz="2800" dirty="0" smtClean="0"/>
              <a:t>form </a:t>
            </a:r>
            <a:r>
              <a:rPr lang="en-CA" sz="2800" dirty="0"/>
              <a:t>seeds that in most flowering plants </a:t>
            </a:r>
            <a:r>
              <a:rPr lang="en-CA" sz="2800" dirty="0" smtClean="0"/>
              <a:t>are </a:t>
            </a:r>
            <a:r>
              <a:rPr lang="en-CA" sz="2800" dirty="0"/>
              <a:t>contained in specialized structures </a:t>
            </a:r>
            <a:r>
              <a:rPr lang="en-CA" sz="2800" dirty="0" smtClean="0"/>
              <a:t>called </a:t>
            </a:r>
            <a:r>
              <a:rPr lang="en-CA" sz="2800" b="1" dirty="0">
                <a:solidFill>
                  <a:srgbClr val="FF0000"/>
                </a:solidFill>
              </a:rPr>
              <a:t>FRUIT 	</a:t>
            </a:r>
            <a:r>
              <a:rPr lang="en-CA" sz="2400" b="1" dirty="0">
                <a:solidFill>
                  <a:srgbClr val="FF0000"/>
                </a:solidFill>
              </a:rPr>
              <a:t>						</a:t>
            </a:r>
          </a:p>
          <a:p>
            <a:pPr marL="301943" lvl="1" indent="0">
              <a:buNone/>
            </a:pPr>
            <a:r>
              <a:rPr lang="en-CA" sz="2400" dirty="0" smtClean="0"/>
              <a:t>– </a:t>
            </a:r>
            <a:r>
              <a:rPr lang="en-CA" sz="2400" b="1" dirty="0">
                <a:solidFill>
                  <a:srgbClr val="FF0000"/>
                </a:solidFill>
              </a:rPr>
              <a:t>POLLINATION</a:t>
            </a:r>
            <a:r>
              <a:rPr lang="en-CA" sz="2400" dirty="0"/>
              <a:t> occurs due to the help </a:t>
            </a:r>
            <a:r>
              <a:rPr lang="en-CA" sz="2400" dirty="0" smtClean="0"/>
              <a:t>of wind </a:t>
            </a:r>
            <a:r>
              <a:rPr lang="en-CA" sz="2400" dirty="0"/>
              <a:t>or animals like birds, bats, </a:t>
            </a:r>
            <a:r>
              <a:rPr lang="en-CA" sz="2400" dirty="0" smtClean="0"/>
              <a:t>insects			</a:t>
            </a:r>
            <a:r>
              <a:rPr lang="en-CA" dirty="0" smtClean="0"/>
              <a:t>		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Pollination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9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Pollination</a:t>
            </a:r>
            <a:endParaRPr lang="en-CA" dirty="0"/>
          </a:p>
        </p:txBody>
      </p:sp>
      <p:pic>
        <p:nvPicPr>
          <p:cNvPr id="2050" name="Picture 2" descr="http://upload.wikimedia.org/wikipedia/commons/d/d5/Image-Pollination_Bee_Dandelion_Zoom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058" y="2289773"/>
            <a:ext cx="4905775" cy="40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3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Orchid imitating a female bee</a:t>
            </a:r>
            <a:endParaRPr lang="en-CA" dirty="0" smtClean="0"/>
          </a:p>
          <a:p>
            <a:r>
              <a:rPr lang="en-CA" dirty="0">
                <a:hlinkClick r:id="rId2"/>
              </a:rPr>
              <a:t>http://www.youtube.com/watch?v=-</a:t>
            </a:r>
            <a:r>
              <a:rPr lang="en-CA" dirty="0" smtClean="0">
                <a:hlinkClick r:id="rId2"/>
              </a:rPr>
              <a:t>h8I3cqpgnA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Beauty of Pollination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752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Stems</a:t>
            </a:r>
            <a:endParaRPr lang="en-CA" dirty="0"/>
          </a:p>
        </p:txBody>
      </p:sp>
      <p:pic>
        <p:nvPicPr>
          <p:cNvPr id="35842" name="Picture 2" descr="http://2.bp.blogspot.com/-zz2tt84SM9o/Ue290CdCAKI/AAAAAAAADng/XIq9-doahI4/s1600/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235307"/>
            <a:ext cx="3840427" cy="2880320"/>
          </a:xfrm>
          <a:prstGeom prst="rect">
            <a:avLst/>
          </a:prstGeom>
          <a:noFill/>
        </p:spPr>
      </p:pic>
      <p:pic>
        <p:nvPicPr>
          <p:cNvPr id="35844" name="Picture 4" descr="http://thumbs.dreamstime.com/x/striped-plant-stems-11398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120457"/>
            <a:ext cx="1872208" cy="2492585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CEAAkGBxQTEhUUExQWFhUXGCAbGRgYGRoeHRoeHCAcHx8iHCAcHyggHxolHBsgITIiJSktLi4uGh8zODMsNygtLisBCgoKDg0OGxAQGywkICQvLCwsLCwsLCwsLCw0LCwsLCwsLDQsLCwsLCwsLCwsLCwsLCwsLCwsLCwsLCwsLCwsLP/AABEIAQMAwgMBIgACEQEDEQH/xAAcAAACAgMBAQAAAAAAAAAAAAADBAIFAAEGBwj/xABFEAACAQIEAwYDBgQDBgUFAAABAhEDIQAEEjFBUWEFEyJxgZEyobEGQlLB0fAUI2LhcoKSBzOistLxJDRDU8IVFnODk//EABkBAAMBAQEAAAAAAAAAAAAAAAABAgMEBf/EAC0RAAICAQMDAwIFBQAAAAAAAAABAhEhAxIxE0FRBCJhMvAUQnGB8QVSkaGx/9oADAMBAAIRAxEAPwD2nKrCwGLQd23/AL4MTjVOOGIVFgfngJ4QUnEKlMMBN+ONTIxJWwgtMhpvuRHDnOCBcaIEzjVZSVIBgkEA8p44Y0ePf7VVU5ww2o6BIjY2EX4bH1xwtaiW0qsDVZj0MH1kfXF9/tAFVc24qkd7Ikr8J8K38iOB4nFVkjT1S2oRfhHD3Ow9DjRyskdqZVSQkAapDlhaOIEdB9cJdr1SHYbjQ2mLXdgAd/wgfIYaqZjS5qjgIvMKZ3/OenTC1AGo5Lj45aNOwsEnkJ8QHT3TyAPLUysjVARJMbatUCTzBkx5YY7NCuXrSAT4VLWYKIlo25wcY1LSqxclpA4HeJI4GJ9cM5akS5UFo06VUgwSQD5DcdPF7BRqiCya1Yg1CYXoBE8PEQAb/iHq3Wz7VHWsVY6goVWNiB4uGwMXAP3b4nSpJqp01IPh1kbC9wAY6Tt+WI9ssQvdhZdmhbwE4Eg9Fk/phgOiiw0gwSatNiYnTquBJuLeGTueGLTPqEzCF7mCtNOZkeEAbiLltgCccmahog6CQkjvAty5WDc7ryt+JsXFTPvWrNmIKCn4FEBtOxYwbEzx+VsFgWNajVWk9QsCAKkxPgZypseJNuQGo4sMyCahQkRRRSI48/YFcc46F2YCs+lyCQDqkC8sDAMGAeNxEYjV7UDU61NgzVyQAwDGVHhM28JiD54djRarmiKBS0d0Fmd9U7DnEYF2wzA5akt1RO9YbSQIEztAk+uFtaVsrTYMNTMmqZAnXoMiJkWmOeHFirmczqUFfgW8eGCI67N74lO1ZTWSPaFJnq06mqFUoPEbySGYezGd9sPZTP8A8PRcArLusSY1alnU3IAb4Sy1fU6U2l17492DxYKw3HGxMHeemKh6BqIqFShCKni31U9YO2wIYDf7o5YlpNOzPWXsydbmKC96NNXWdN9IkDeNrTIMbE8tzjWZZAfEYMTpECLA/KRJHPlih7HzooQuiQJ1MLM08AdwBvh3sGsNVVIHeN4lqN4iS3DzvNp48scU9Krb7HnuIV8usmReeVP8xOMwf+FTkT17vf8A4cZjHdH7RG49Ky9Q7b8iNiPPCWY7Soq0PVAO0LJA8yJv7Y43tj7RM4IZ4/oT8/7nHP1s8zWUhR88elzwd7lij1vL1A10dXH9Lf8AfEi7co68DjyjI1awjSSeU/ri/wAl29mk3WoQOYJ+o/PFOD8C3I7wNIvY4G2aEwLt8sc9l/tUP/VQDrOk/P8AXD+T7ayz2WoB0N/mP1xBTbfDPJv9o1Bjn2BIIbeOBZVgE9OGOYo0+7ZoExdPOSFPmIOOr/2h9nrl8zNN5FRVYQZ0yWWJ5SN/LfjyhqhfCpMx4ogmZY2njBJxSLXBM5lqa6YUKRxufCb6feJ2keYwtlc0yq1VoJYEjUd2Jtt0I6XwTM0dM8WMKpJkAtpMR01Da2+Nvlu8anRFlEM7eQt04E+mDIFnWztTSkpTGrSsQRpFrfTflgpr6KYqatTsSFWdPivAImY6m8LjVVUOqo7DwHwLxkWJ4Sd1Hn1womSmkKlVpMMyqYMC8kDy/d8UA/lss6L3rspYkoviGkIJ24t4he4Fh1wTtHMOlEVQgZ2MCR94mBN+csfLljMvUSooWipFNbFjYSfuwbAAybCAY4myOfzAqVIBbu6UzAkFoO0WAA3PPCKNdnZRlCq+tjWXxEbgm8jrcx1g23xf56mpWquqLEQCJAAuBMEj6zPHA+zKUGNAdaapy1SeA6kCfa97P9pZkLCaQQAWMwAAt1vzm/GAOuGhCH2VprT7wt4jRQAnq158zBEibBeOLOp2eRT7xplZJUi5eJkEbjYe3XCfZ+Xqfw7uli1ReGrWVYy1gIGtoE7BBfji4ziAgoFsXEqLFjvHuoUnqMNFFNm8hFNWBvrplKgKiCxjUQReWbjf2wHLZTMVMwKMKy941QkgoymQDIJII8ZCxHCIi9z2hlS2imCXWmwNQA3CoCQs7mCQduAxrLCc5rMoadNUJDafE7EiQSTaAb7avLCaGn3FezKxYZIgCWqu0nnoa/lJP7OFs857tJBBZ3qbX4EXAtZpxXLmP4c0EJsO+7tjsCx0pfYmFF+ZnD3amYZKFGly8LsZu97D0Pv5YLzRGovaV4zJ3IUmL328/TDlBhTbvDEqJABieFomMV1OLmFIEif1wX+LDAhQAsRe9vXrfENHHQ+nbleBERFvCcZii1dR88bxPR0/AtiOuoZWrw0D/wDWn5rOGhl6w2Y/5fD9NsdMMqMT/hhwxO5nu/h4eDlzQqH/ANSp5Fj9JxXdp0mABYyqggA8Lzv1x2z5ccoOE83klZbid9je/wCdsXGZMtFYOT/gQbjAn7PgcQcdYMmsDAq2SB44ncN6R5925qlFaW5EkmPEI+uKCpQjNtpjSoG/WF9R4px3X2spBERo2cWncfpMY43sxJcknd1nyAZm+g98VE49SO2VDhUd7cHebSQusH1kD6DG+yKwD1aziFLHQvFtCkAL1Oo/ucDyuZUO7apBefDJB0oCY9Wj5YL2bQbTl002Cljc/E87+QBPkeuKRmHpqZRCoJkuYvJBAE8SNRLf5RiHaZlgpgKHUFVuTAHhtyjcbz0wz2eNLVq5MKohBxOkwBPNi3/FiGkB0Rp3LWETAC+ckmfOemKGOE91TJjS25B2QQbmfvC9j0xVZGgwpo+wqSrARs3iMegj588M9qZpqpVCgWWCBAb6bnxE84XpE4bzNITTp76Vkza0bdZkT5RzwuRlr9niFFWqFY+LSUUzI0ggwNzveLCRzlLP1GXxPd2tpt4ZJKLYfCPnp44sex2Hcu9wWnyMA8I5YRyz97VpUQNP8wHUQROkR5cNuuGNFpWzX8OtFSRoGkNpBJIM7Xsfia3IcMOVakVGdrILpfqCzHc8dPodsV3b+WAZaaWlgBF5aoYE9BvPI4N2ikBtUEOQkHSZIBuABYCdRPNdsMZrsOp/MzNbUUo0xA1aomSzGJsDCm3Annh/Juq6mMN3jsTfcCFDX4kKIE3xXCuRlqp0wHJCgcSwAAjmCQMW9KmBRkCYUXiT4bHrGqxHn6JDOdp5JXqpTOoUYgEmWQOsrw28W9zhLttNGikDwZjqljdjzuw6m9vPFuzSV2/mVXCkKIPdJC7WiQxHlih+0uWJrtJIsJ6QoEeu/rhGer9IhTRZgbbnl7YzSDcjzi/0GI0xEKInny54KuZmQQPIR+mE2c/ADu1/DjMPiofw/v3xmJ3i3fB6zRYHa/p+uCYB2Xlu7pMNRY95uxJ3Xr5YYk8cTOO10e1o6j1I7maYRgLqL2n/ALYMZ88YRz5/v6YlGj4KnP8AaCUNIqlVLKGWQzSDx8IOAt2gjIKgOpSSo0o24jgwHP64uO0OxzX7lwoMUwCSRgmT7GKJpYoPHqF+BEfXG6hCrPNnr61tJnmH25y+tO/UsB8Gllg+GWJUybQbiPujljlwwCuQGkeX3oHsYPyx6n/tBCjLcGC1VmNryp26HHmoqaabMNQhLyAbA2nrqAxGLwZxm5K3yL9nZZSF1R46h6/E5Y2/wopHniwbwivUFz/uqQHE7eUSY9DgFJWp1KYQgFEO+0hQt5nmvzwfMEinTUaSFVqhN+Vj7sDOKGRzjhaaUVAOttOqb/EVn0N7csP1UD5lbfAlgOZt8re+ImnqZQSW7tgs7eKJPopKLbnhjs9QMxVKrs6iPIA/rhpDIqk5mTcKkCBsbA35TI42viOYRWeob7BRMxKySTbhMzzBwXLZjvKtRlXwgEzFzFl38ifJsTK/yqa/eqESP8RBPmIN73wwE2zhBWmoIWmQultMajYNtNvO0cOD3Y+UOp2NUjRTZkPh1apEEagZMKfDGA5nIxVV5OlT4uQhSfKACPnzw9Qyupk1qIRdUG51NIEzxCr8zhJFAKrVKtanqILBg7NsTpiItAsD8sWnaFUswCmQaYIAFzrkGAdzpmDvPrhTs2qrVKjGOKibjkL8NicZQVkps6kuZ8N/wyoHUTrt/V1wDHu0EC1KCCFGvvHhbEUxcmOpA6QOWDUu0woIKnWZJUKw1HSxMAiCSeXHClWmcxmajavDSpqjf4mJLRyMAWPA4RyBdlXxMKlTvgGIAEkqBB+7YxyE8MLKYYokO0WSnk3fZac1QOTFVBtwjUfKdsVWbFRnYsJuY1HhMC846TMoadRAEUp8KzbSaJ1KNxYrf/LwxxmaqGZmffc3wMx1eyGRTjUQJJG35nEMuhIIgg+X1JxDKVWIFz7m2Dln0TNpvYGPL15YHRk+cgv4Vua+4xmGFq1I+P8A4f74zE2yD16pmqjWYjoAsfmf2cD1HkP2caDjz42wrWz6IDqIEc4+k45ZaqPVl6vQ01Sf+B0Nc7bXxrVJtsNv18uWKs9pqUJZtIBkwRAg8fTC+ZzQkEPIEbReYt++YxPWd4ON/wBRbmtqwWeZraVA0ysXBEzzwtVzbKY0iCPCtv3tGMr9oIlMNfVFhHE+fQ4Q7QzhNMso2uCOm48+mK5ZMpe/DKv7b5icqZsC6g3vIM/kfljhplAoJhyBHHeTPqD02x1vbHjpuTBAXVHlczbf+2KDJ0hFIRsC3WdvaGn0GN9NYCC2qmBclmqsSAFVVmLeIl29Nhflhpcme5WfiqaVvGzabDyUfI4Spx3ddmG5A3P4RxPGWj0xY15lF1FijF2sYAFMjfYjU8/u2qLDZATUkwFBIloAv4mPCxkDn4cTdu6Wu+kEgAxt9231xlSkUpnY+MxIEEljA9dvXEq1Jgi6yuknU0nYISQB5xx5nDHWBXJr3dOpcj4KQMbaQizb+ok/s4s6FItmFUKCtPYjiYMTG+lSbf1dBAVpaaYDTGoO1tyxJM8r39Mb7OipTqRcsTYGDBsDuDZQV6weGAYXOeIU0A8VR5jVaIL8N4AUdZjBkrF0rsGG7+yqFHz1X48MCyeYD1hUiVRGjSQVtElY4AED3wsqp/Duys9l8Qk2LbxM/E08NiOeH2BGfZSm5p6nB1BjbaYESZG+88bnfA0ztTuFaDpBtwMCCPcnob4dq5r+UQpOklgrwd7yCItAJ4euGc2irQo048RKkAXsGLmf8ix5xiaKMyeru6ral1VKj1GAMEWBAJPAAx5Dfkv9nqyjuEcMSlMyVGqdTLczsf5fzw/m3H8KWVYJokDn4tPGLnXF78sVgorQqIRcvlaiiZnWSCnzWB54UrY1SG81X7ySPgVabAsbkN4tR2gm/rPPHL1lOiCNjzHzE47GvQU1WpN4A1AMt4DCkoDAzYSa3upxyOaojVCDURxmLDmATz+uHRjqW2jKWUfujUHwAm4jcEbi/D6jAqdQADaf31xBO0yKZQkaS0xI35/v8sBmVkACdidv+2JZlJDuo/v/ALYzCIZsawUTR6fXrl9KLqCgwZnxAf1Bt5jef15Lteogaoe8aoZnuuCwOhmCbzNz5Yp6vadWoO9D6ZWCWIElZupEQeHSMaHazNoATS8Eks8HbcHePWY+XHGFHKtNo1nSSsMQqkkjwtr5HVyG3Djhrs3tKCBAaBdvFePPClDN01Vu8bWbKDuQAfxETsIieGK3M5sayUXSp89uRvjVKzbThbpna5ztfvAumAAOH58ufrjWVzoiNUgD0k8p6/THGq5LReON9/yxednKZ2nj6cf31w6O3Q0k8ssO0KitTadQEeKOI3I36R+4xztJi2kcFWCQIm+k/pIOLeqhamw0/EDJHDifrhDM1TNRhbSBA2gKzm88wvzxpFFSio4QOjXL92NI0NU1W2M1BMDoon0w5mRqpVYJ01KyUwZ2UFQZJ4fF7jCyR3tJbBUTVHWCoHz4Ye7PQGjSJPh13ECPATE8/EPmcaRwJ5yWPaHwgTMtJBGwWWP0+mCds1ppbX1KtzEkg/l9MJ5jMd4jVNjp0rpN4bciefhHpiPb1DUtK/icgdPhJJHXwx6nDbwJcjZzCslFdUvUCkzBMQGJIHhJOw854YzsuoFou8GCztbfYW5RJ8oGIGoAwCJAFMhSTtN/PZY62xqvCqiHV4tKsTYACWIHEkm0nlvtgAE9PuqbqJ1NTW07mSTHW9o5zFsNUaMIkEtpZi24VoBG227CMBriXUcZ1HiYjw2A5W+eLGsrOwpgEaVNyLSWJnlEKMBQ1l8kKhSmqyXBaZ2GkfWd4wLtgGnUr3vQUssC0sJI8wQkdGODZYkMuggD4jEW8JJ4AXt88I9qk1KJLCXrVIPkxEiP8C/vfC7j7G2BFGkjgEJTDsQYJUMCBA6jbp1wCtl2XP5Snq1LoKMG/pCuIPD+YRz2ONVcn3lSoFufgAkAEHShJHITA6icWvbdMHOtwZaLEGNmYtB6GFmeeBZGxVMqM3m3ou0aqY0HSW3LligJFzG/LFlS+wSpMNVN5kADbyjD/YeTU5ulNmWjMcDpVRB52qT6HHY1EtA0geuFuXDdGc5djgKX2CpIwbU/hMiQI+mGav2XpsArVakAREjbfjte+OvNI/0f6cbKDp7YVRf5zGTvv/w4z/7Mo/8Au1v9Q/TGY7DuF6fPGYql/eZ7F5PnjOZmoKjQq0yeCiLG8RFx142xHI5F3Yg24kkGAD+uL3s37E52q+ru4BM6nO3WDJOOvyn+zckHv6pJJk6Aq+9iTjncqK3uPBxGUyOWQanYsbkE2/4cNf8A0h8xHcUiRq8RYQo5GdyMeo9lfZHK5cDTTBb8TeJvc/li30quyjGUtSsmTebkzzfsz7B1JHeEEcIGOgy/2NRYBLHp+7Y6vvueI9/OJepLsaLWaVIo8z9nkShVCgD+W0EnjBvjyqodajV8LkBt5sAnK3iY2PLHsnazKaNUPdTTaRzGkz8seF5KmZpk/eqfQvaPc+uNdBtp2aac3LkdySXZzEBAoPlJMdYjDC5gnJqQYZh4T/VUY7SOGoXvtgnbDgZeoy21g+bG2gbcbCOp88Zm6aqKVNVsjCRc2E2npzvcDyx1GozlcsNKAfApUzsSEWFHXxkH0xuhQNWsquZWjOlQCLkCSSDcjUAD0PXG6WcGrRpcusaeTMb7QIsJJPA88RpFkpu6jxFSbnfUzbxx2vhgO5dBUrFoEK2kbGYG46S8ec43m/5mYCv8IUwY4qRJ6jltdTgGTVkpU338JcBZBM33gmZvOGgYzCkEeHwkmdzBJ+c+vTAFZCdlZUDvHvIm5mToHO97j1GLCjS/3hESV08Lz04Rc+owHsxYyy8mA35u0tPqcZmM8EpnUYk6YtLExEel5w3hFcszO1NNF6l4CevAfS2K6lVNSrTpEMoTxCJto1TtEyBz44azlY1KSIFIR2RJaxJmbXsBv+uD5QFs5UIVgiUwhkHdgH4x/wC5GI5LWBH7OZYPmryC1UmJMFEZ4nzZVMdOmGapD5zNG9hokbg6SLeZfeLTh3LZgCtWrMQFpWgDgqrPp4z88KtU/mVWAKvJI6wpIBHUhd+uGSNZLMu/alAN8MVdNo8MeH3Anrj0AIOd/PHJ/Z6hFapUK6mgqDyGtrCOekGPLHQGq3IgY4NfUanRz6sluGdB64kI9cVjZo8ziD1hEzjLf4MbLTvj0xmKbvR198axO/UFuLIVcDOZvhbWOGICqb/nim3wZWO99iGsfs4SFccb++Jq0+QxN5oEMVa2IB7DgcZI5YF3oHDCb8juhftlv5NYC5NNuX4Tjyrs9ZegD/W8dAWE+fjHtj0v7RdoLTy9Vm4qVAAJkkQB/fbHl+Sc94TM6U0qRtt4p9Wjltjs9Lwzp0OGxzNEVnUNC0xVVVJMWUBjMcbfIcZxLLVf5jG0ltNhY3MRGy+EN6zxwjWbUuuYCVma0yYmCPK+D5XIO1akzPtqJHHUJF+FgwHpjrNy17OXTUrHfTA4/EEk3PRoxGiVWimudJbxH/Ab9d0xPsolu+c8ajERcWMRP+XAM0Acu8D4aaub7xq1bncoW98MCxkrSpCbgAEbbLfbcSd8LJSLBmDELJ1Ry2iZ6fM88Frzqm06ZAsNyALjeIPv0xtFBypv8QY7k8+PEkicDVoadMtqdPucugaT3aCw4mwHHmT7Ypc21M5dTpAclQY8RBBljJvFo9euLfP5xu7WBeQWHKADB3+8QLc8J1qCq9CnEFm9TcE/IzipAixzVICpQSD4Z3O2nUoPz3xnZbHvMywEjvRBPGFXbpCDG85UnNsw2VI9pJ+Yi3DGuymC03qNZSSXjTHh1E3jaAbi9sT3K7AMgD/C5gwCQ7iReRr36kXHpjWcUU6rs5B/nLMcFYbE7/CoXpJMnDmRBGXVYGuoAXg7lpnhcAuBjefXWKt96qKOmllFwOEz74KAf7FzSgQDDsS5HGCSBblAGLI5knYz5DHI5Xs/W1HMK3/p6VAHAljvMDe9uA2429OoZIgj0/f7jHma0F1Gzh1/rwWBrXgi5xFqtomcLI5BiZ9MY1cEQR6bYhfBleKJ951PzxmF2Y8jjMLbqEUx2pVteT+xjXej+wxCOJNvPAHrztsMXSBjaVBIuY5RiVRjwMeeFj+4xhYEb4mkFm2rnjHW+DfxBFsK94o2G+NgauXpiEgA9saalCqrbFT0uLg+4GPPMiQA4I/ERwiWb6hF98dt2+NNGqZm23C5j3xwtSoVp1WIFgoJ4/CWt7zjt9L9LOr0/wBLBrXFPKIG+/paOMtuOgti3oMRdxGokkAE2ILRa9yg2je+Kp6f8sJpHxKOs6V2PSffF9QpnXGxVPYGI+U460dWDWVzIRKhgqIMD1Y/PAqjMBCoGlRTIkQfC0zJ+fQ4LVy4COW2D391A+Q9sCq101eB9LTvAI1RyOyxA/zYbBBuyqLwRUbUQLxcC7HeOR3w1lcsuhBIIDaryNIBJueHhvccsLPm4Zl0xN+Jtxn+r/qxKhntVOCraidFhwIkm3DTx6j0LqkNZtjOVrGpUMzoBBtvDNqO/DSF9cao5Y1Mwrc/Fz684iAvviHZkij3gZvGQCGjjpUAQLAExh/J1NVR2uNKwCDcXgR1KrHHfDEZkkPeVXLmFZpvuAJM8Y6f1YG5ZciomddItvMEmmNJ8yzYXr0oFarJgygEWuQJte5n3wxTopooU2Nu5LMTxUDVN+T8OuEUW1NxNMEKWVgvhJMArTYTxEgC23tiqauxy1Zl3NdwI6VXieXwi/DBfs7L0i7qJdmbUJkQQFibyJwtQOnJs0wGzEkXsDVMz0IOARY9l06gpIr/AMsr4YJB2i/h3wyr1F2Or9/v2xCtWZmNHSRpli3DxnUBPMavkcRpalEagSPn/f8ATHmauJM5Ne97HFuCdIB/Z97YDUqEfQYg1c7wfQziDGSbRyP98YpOznpgmrPP+8XGYISfw/LGsXaGMmWgQfY4mFFuHlw5YEcwRt6zsMRdxbh5fv8APFNu8EOxpVEbzw/PfAGnYA4gqbkGehxtVg73i+2HK6tBQ9l8lqJZ522Fo9jgOZphZCrc9eH0wKlmTO/5zg4ygqnUahWOGoR7RYYinJUbJqa2pHNfafMNToN4TBsb7cePljkM24K1FjwkLHTUhHHyx2H29pKmUcqSZIXfhf52jHG56mzARur8OIAn88dnp62YN9CNRLKr4SkAAa/Wxn1Efn0w/lq0szA2JH+m8/Ue2Fqv+/QEgKlI3OwLHT9B88TpPFSoABoUiTYST4oHS++OpGwXN1VZDTEy1QByefxHzEAYUoZVA9vCniG0ifAb/rivy7lquq2ksCItvO3DiROLipkm0No4tPLwi3LcwPf1wLOR8YGZD1KqnZAFB3+IAkzx4e04YpiKCki+qTO43m/ILYRiuotFaqAQRCj1BAP0P73s6HiogmZFMSTtIBBF+M/TDfAIX7P16KaEaNI1lieBtPQyZg8Be+zmTyvdhqs2ItfeLybRuIHIcsJ5l2IhQdVRggjYKPD8jJ9eOLPtJSqoi24QORvf0A98AEXyzdxSBiTVUAzvqufK52xDO5Jv4eqQSAmoAht1QNO9wG6WxqrWc5hKasIUa1G4m4BNhfSDHAemN0iqUqdGRrqyvE6p8BJPMKSd/u88IosuzV7vKwZUhJZeRJYke/vbCdCgWyFFDqutNj61lLetzg+eqBqOZixdUBsbMwAETwv7nEe180tFFQKZJpKLWBDEtfaYg9ZGGuBD2RChIY+KWPux6csNB0PLf2xTVGJJNr3B25cOFsb8QIj3nbz9OOPH1F7medOTcmXZZANgfI/lhapmhMQP3P6YrRVtBIHr8hecBzedVZGoW5R+4/TCSyFtlgay9f8AUMZilPbIFoU9bX+eMxpt+6Ht1PtFormDqgjkNyf05Y0SItPty+v754W1ibc+e+MfqSeYA/viWjFjWkiIk3vP7tjbqZ23jyP6fP8APA6ea5iB+74mczHt54pNLAWapVSSQWFtt8NCsB04fnhFqo1AkXG3XGVKsxFvLC3UsFKTKv7Z09eXaBcEH024+YxQVTcnYs40z/Uib9RP1x0PbFSKLgA3ENfmN+P7OKCqQzJoEwYPVgp+ox1elfto69BtxyMdyve1ATIKqLxtAGIZnMA5eowUS6tLRAUkEADnsPfEsypLO+wIAHCJa3rGI5mj/wCHIPw64njGrxH31cOWOs3CrkkU0tJMmBANgAGNp8jiy7KEirxGqBPLSp/M+pOF+1CFKkQCFdxFp0qY/wCbB8m2lKhHFzaDFhHG8SPlh1QC2WpjvsxFgNBEjclFA88a7VrMmmBrpqDq99yOV/l54PQGk1RaWqqJ6CmpH0+eG+0kUKi769I9jqP/AAqffDrAIS/iCr0guyqeP3oMHy1ET5HFjXbXXSIMl5vAEQZv/hHo3XCFCgrVKUxPjPTgZMb8PfFlltLJVrMI/m+E3/CFEewJwllFcA+xmDV3c7d4tNf9Lk8eYOI9mZWlUzIqbnaLxEFibGzFtV94IHC6eRTS/d3Hdy/RmcmCOmkH/WcWvZORemDqNjAAk+Et8r6fkcIYvVYtSUE+KrXURfYaqgEzwWL9MS+1AkU0QX70v5lABuOII+mBZNCHylPca6jef3J8hqPvxwr9oqs1FOojSOH+Eu87c1EYb4Ehipmqis6U0d7khgGI8TMbnpOAUKWYJK6hbjpbj5TFotOO4+y1Zny6EgQZuCL+IxGkQRHHcxfD9XKKbsL8wTPvvjjejF5DpQtto5LK/Zp6g/nPaJBsNJ25zF8O5bsiihVdVN2FoN/1j1I4YtjlQ+x1gba1gjyMflfngtPJop1MsGd2C/Ixi1BLhFqMVwgH8DR/9qn/APyGMw6Vb8Q9j/1YzFUgs4ZmgWUT1F8YCxgEwY5W+WIsi1DqBAAF+RHQTzxFXI8WkMJsDfzkzMjHDa7njsMYIupMYzSBxO8eeNyAT8j+n09MTo1LAPpPK3rIv+5wbk2JEiwiARHmDvhYjxRqj9/u+BZrOILFlI5g/sc8LVO10AEEGOHH9cTKWaQZsP2jUVaZJ42321CB57/vbFFl6SqSwaP5ikeoj6YPnO0W7srTEgmCYOxPQRvhZacSok/DHU6W8+U8cdnpljJ3aEWo5LJ2A1gxPeArMna/PpOEqlQlEX4u8BbTyuGI2429FwTMCdZJgK0CI+8lMe8EgYaeiA6i0hfDyECN45HHWage1z/Mjiqov+plLH0C/XDWSpsFKvB7x/DpJOlRBBMxcxt1wpQYVKoLEMZl4iwCn0trHl6YcyuaB0AGSolh1iLjzb5YBiaITnCt4DTbb4aYMzzj5DDdfME1H1R/KggRa/xcLGBbkDffE8tWALNzZi25spgCOJsMKy2io0CXDIbm3iYT5gEe2AZPKuVNQkhWgKq7wOMcbz8hywTLZ0LFICQ/jBHAKCFmeJY8JwhmSxLsjQVpyYG58Qi99t8WlLK/7pSBIEk7WVQfaT8uuJXGCnzkL2Y4avXEGVhAJEbG3qzTJxYVXHia5ADH4uNPw8PKeYBOKbszMKFrMXAbvGaB94INKxYjgfO/LDhlEUROil4v6ju/G5mZBF8UIF2ExNXLgMHNOk5b/MwN+syOdumFu1aOonbxUqrz0CKvnhvJUCmY71W0qtMKbeEgIHPTd5nCuZriqyrcMtAA3uO8YN68BgbEd72PkVWmgtGgWEgExLGJ4kzthqkGEgBdI+EA+e8iOQtOOT+yufrpRVarBibrBEhSBpEx0Jvt1xfVO1UAAZhM3G/ztjDcinNIeyjuxJbTptpUTI56jMEzyA9cSq11USQY8p9+mKHNdrrqmWsZUTvH72wpX7YJkSJI2mxnEPURjLXReGinBB6Lb64zFAuYrwPEPUrjeI6svBHXKmpnFAMsJI4XPnueYwo3aYE+LfYRew/O+L9Ps2gOqowYtb4ipMbnwyWa1/ri0y3YlEKClEEBbRueQJN+PHriPw15Yl6Vd2cN/H1n+BH2sdM3iBPCCYG/HBl7NrvN4j4p4cxc38+V9sehdn5BBDFTqIuG4em1tuPnhg5ZCYUxpiVBBjiLGQPYHbljRemijWGhpxOJ7N+xzvrDvvEyI0iQYIncxta0Xvi1yX2SoggrTED71UMSTtbxXtxAiNicdEM0FCwT8RWSVudvET12i5tguYrqFYsQ2mCVmTO625k7dcarTijVRS4RzP2oT+GywVaAdGMMVWyiLTubHxS1vDG5GPPqNX+bUIvqACRtPin1x7D2smujUDGFKNqMwVGk32Oxx4gEYFX0EqWEQDAH3uY+98ji1gTVljSLElagh+81EdGWBta7KBbjOH6VRSUCsLL4riSWVif1wrlyjOpnxMKdulPUxPkWMe3PA8xCOzKSdItyDQ4B8gDNuZxoSO5CCCRZrtHABySJjnpX2wLL1NJphSBUMFwQZPgcX8iVEdca7OpkUWt4msskxAAE9QV+bY32fWJaDdgog8b3/v64GCDK7KLTJJmBcSdVr8QPnhrICaSCDJqOTf8AraSfbAuyrgMbjgTHEW9/lGN0gy0gVsQ1Rrm0aibxvJMxywwFe6ZTmWiEi3FifiO/Df3xaZ2mWcOCI7tQBY3uSfP4R6YWrsWNZmBVQoYjhETHDgCMM0suUoIJuFXVPOABv57dBhIbK2ozGdSfEwF4EqxvsP8AEfXFy7K61HBmmw0STABYqp8zM/PCwohq9FSfhuQeAUeHzjS2J5UmlSqAsGUOxUGbBWc8htYnyGBKht2FzFcCnWJgqe9UHn3hA4CCLiOmBVKf82tUUA+Okg8lNInzEziqbJlKKO7kiFXSOC65Y78kMDoMXuV0kWOk16hqgxZVBV+c2Fp89sAFDl84VACsAqGDNt5MTA3J5wJGGF7Q1Hw7rc3kHrbh8sHCruh42sIB5EmRcGxAnbAHp6fAUVb7mATMtckSQY2JO4jHDKKcmHTjIitRpkrzJmbATEgxAtvHLnhlsu+kMo8SrIAvKk8IvEGb3xBappj+UChkzbT5zEMDMj1936OflZEmY20+E2MC8EEEW9jg2VmjPV0lFWkVa1MwQDobGYvv4WkblVk9D/0n64zB04+Dn9ng6LLisCbsVESDpW+5AhfEOG48+OG8+upQuorNyQBYReSQVGEC9OpqFTw6jpMH4uMC55bQOmK3timYbWAA9od7CTECC02jgB0nHUd1F3R7SQg6TKqdJPCenO8C2I57MFm7oAgmDKmJWb3Nh5XPTFPRzqomoNS7xV00lKwLbgWBk/vjhvK5tGWpUdCzNZ1lthaNN7dBvgsMIs/4jSslVpgxpDMA0m2xEA8gJJ5DFfVplydRIE31BfERyCCduZGFq2afSQWMAcAggDkSCCI4b8TGFX7RWn/uwpN4IvvtzkSCbnjwtiZSJc0hj7TZxKFJgVZx3TAeMkeKxLBjwJ3knhbHn1KuaiKpKhRUKp1EyZv+EsMdL9oe11OWdBdYMgW36yNp26g45LJ15OykLMCdtQAsIuQGOHCVkOW4apV9RC6op01JAH9WgkT/AJcFoZUhKMETAPuG/OPbFfRoQldp4Hlvcn8h74uOz6soSTdRx5Bmj5fljRDZBs0FqKmy/CI4CB6chHM9MCKqO+r6mBUaRt+EDb8Ug4aUDu1cgE6yVkbXI+bEe2N5oBKI/qM33Ki5PnH1w68h+gXKpZ1gABVEddJsP9QwGjS00nYfCxhQOA1X6fDv1xOvmiq1GC7vAO0wYH75YLICUKfK5A4gAR83GGxoXzGeDvUoqCSxCmxibAr5abx1PPFt2isgCfvLPH4SNsVJ00qrMF8QeTAkk6ZFum+G85VYnUbGGaBwO3/y+Qwl4AJkaMu7mbGFPRVAPpOoX54HmFHcKovqIG34igaPLX8jggoxRpgyGcqD/iYgn0jfpgGXzJZqKix11Wb/AA6kK/X5HFCD9sU1XLVBMmnt1gQZ5eIN74UydPVSUy3hyzgxA8Pi47zJ/c4J2/XC0ChBl2djzAZhz/qO3nyxFKDCiw4RTWxuUdlF/STie5VAuyw/jFRGjUQpuZVRF4FjIHPlaMT7iZIjSb+IFZ3mVteDbaOs4Mo/lsQDGt7AGbkmSb339uuI15hTpmLsGQkhfxASAQCOR32xxyT31RKk3KiaadBhgVm6sNzzBJnhw5YRdBcaBHAkT5SDw69cRrKGnWo0rbSIMCT8WqIO9h1xLK50E6TqnTpDSCDcGGk7WtgXNFPmmwB/iOAaOhEeltsZg/8ADj9uMZg3R8r7/cio/B2OWqLU+AMg0weE7QZnWTHXhfC3aiBxJsCNM+E6uczJ+fPFT/8AVQS2klYFwLDlw4RthKt2gCsI1hz/AF5T+eKlPApTbLbMEKoUfCPMTflf5QcAGaAvqIJ4XEDlvPvimfOEwQ6zEEreJHEEjnxxBC7QQwZYMiGt+KQALAm1+B2iAtsmEISlyWmZzrW8VjcjmD9TNv3OK+nmGDaVUkNe0+kSY2I4YG3dhWC6CTfVxm5uzXvBiOWB6tZ2BkXdSRIEGAxtPMEgz74rbZr01QXtTwjST8bAsB/SDxFp4fu1XQGmlqG7MpE/6p84GGKRl9JAEXsSYuABe0R9T54rAzd54WHdhgkwNwDJA/wyJxpCNIj4RbqAuXQT8UE8bfEfUwR64boZYlu7iyos78zPrA+eKyhlCAo1eINcXMapAHlA+WLnJAkuxJgE3nkI+s++NUJm6a6iVOwUMehaRfrAJwpTLVEepv8AhnkIAEdZ4Y27FUJUWqWBngBHtJj1xrLVQ1MkWWmkqJuW3k9PCBPMnDw8DVrJOgNRo09VlUEjmbi4/P8Aqwz/ABM5lYHhVJhRe7Aen3THJcL9iqZdmvAAjawXUYt0j2wfKro71hZhTIJndoXTx6/PCfI0TpKSveG5Ylrcjt1usfLGu0mltI5gdd5PqbYsMnT0JpMxsBblbYcIj1xWZtJ1sCYDWYb8xHKwjFUIfrOjNRCsSO8FwPwLY+2Adm1lFWtVUSKVGL81Et859sRp0SlISASosY/EAQBtzjG+y0K5OuwFnbQGPHUQg98CGzfbeVigC0l2eksnmQpaOHM4hm+0QKdWlpbUDSUTEeA/W/0wTtXMNVegmwFaofRQSPYfnifamQp2LDxtmDcctZEDpHLCfwPjkJmK6BF1PoR3jUCV0lha/ESrD09cB7aymYZipBq0gAQA8yRfURYknkPfnLJ0/wCI72m3iT4lsLD4lKjYgBtuRnFcKDKyKKhhdkYbAkWEjaduAvzxmF7WAeoCYUFSQFhiZJMatgIPEg2MYEoA8DaoFhaLcwQBJ6RzOD5/ONcVaWs2ClGMETYkfTkSY44PVywJYIwYQuwupPiYNqPiIjYi2M2jW1NBU7KQgEFYO1+HvjMQTOVoFqJtxA/I4zE9FeDPpR+/4Kqu4PjIMTc6ovYmRNrzt5YJlHcrK6FC/jseq6eccSPXCQzCiNKFobVvPi4ESJJA674NXYGzk6uZ5dNO3lJxbSoUnSwHpskysxESCY3nne9p4DEXWASzkkmRsY8p4GTgdaosDQWM2AgQeW5tH57YUZTbgViZnUfIgQVO/TCS+TP3PNj1Jh8bAKPmByJ/vgebzEzp4bwNgOXKTgGYpyB09RAH98L1sx8KliR7bfny88P9CFbYz3hUyLl7PMjnFjbnYc8Cya0xBfSIqEjrbT7ccYaiOQG1FgbLa0fvbGspl/CW30sSOAuZg9Bc+mLRomNpRCsLkqG12nlA58x9cWrMVoBB8R2gTe1/3wnFbQp+ABjHMjy4eXPrhsPM1WBhVhBvAFuPE/Q4tCbDKi96qyAqIsfMfn8sZmEBSbjUrEjonw2G86vlgdXLgmoWN2ZbzwC7eQJOIipqZjFvCBG+mST7x+WGUhijShVL2L3vzbhHS3lhmrlFFVFAuZZj8gDO1z/wxitzlQub+EgRbhYGMWnZYJPeEm4iTeQJEyfMnCXJTWAfaOcFMMwLTMD1P1iThXMLUZKNtKTe0E3BNvIceeGM0JqUgokkzfqYHyMe+GO0YZkSSIa4/DNgPkfliqEnQbtghKYC7kCOMnTw9Y9sEzmXFOhRy83GksRz39fFPlpwt2ymqtSXmygjltPynDWYqa82UHwoqDpMuYP75YoRS1awWqs2UKzGAbSQPkGN8WvbzDWpnwd4pJ/xEkxwBkAemF2QPWzC6Z/loItaWJPoJ+WJZZUahTBllIKNvuHWDfgBcQcTVDbsPTWKeoArBNKqtwAokBhyhdN/wxjnKOeY120szC6iWm0n5nb2x0PZObLk95xUJJ+8y8W6mYnp5Yqs3k0o1mKqQwAY04sRzBiJkHltiH8CY3nMv3nipkFxJEiDIII3NxxA5+Zwnkaix4qWqpGkEtdYF5EyLjY2OC5bPGqW1RpB4WN5vPMRgeaokOKgTUDIYyAZ/NSL8/piGu44y24DLkBHwqPIDGY3Tp1oEKSI3BSPS22MxFPx/sW6fk4vVZjxGxxNjseMH9/PGYzA+DP8oYse8VfuwLeg/wCo++LGtYmOBH5Y3jMUDK96pZgCT4nv9fqMCFQ69f3pN/QYzGYYhxB/KFX75Y+L+22C1RBUcGqGRziYn2xrGYoa7/uM5s3ReBIked/rh+ndkXhO3pjMZi0V2J9oUwRBFiADFvuk8OuN0aKqbCLD/wCWN4zBIaG+y6INNyRcSfWY+mIZdQMuCN7f8pxmMw0MBQ/8yo4BbYfp0FavcTOkfT9cZjMNBI12gP8AxdEcNX5tgnYn/mcx/wDkH/K36YzGYoRU03IOaYEzoS/myA/K2HexzOWUn8VT5AYzGYl8ldhnP5VAg8Iuv5H9B7YWyw1U1LSxNvESbSefQYzGYzZLNVKCo7BRAKEn0OE1qEhr8PyP6YzGYXYli5oqblRfpjMZjMZ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848" name="AutoShape 8" descr="data:image/jpeg;base64,/9j/4AAQSkZJRgABAQAAAQABAAD/2wCEAAkGBxQTEhUUExQWFhUXGCAbGRgYGRoeHRoeHCAcHx8iHCAcHyggHxolHBsgITIiJSktLi4uGh8zODMsNygtLisBCgoKDg0OGxAQGywkICQvLCwsLCwsLCwsLCw0LCwsLCwsLDQsLCwsLCwsLCwsLCwsLCwsLCwsLCwsLCwsLCwsLP/AABEIAQMAwgMBIgACEQEDEQH/xAAcAAACAgMBAQAAAAAAAAAAAAADBAIFAAEGBwj/xABFEAACAQIEAwYDBgQDBgUFAAABAhEDIQAEEjFBUWEFEyJxgZEyobEGQlLB0fAUI2LhcoKSBzOistLxJDRDU8IVFnODk//EABkBAAMBAQEAAAAAAAAAAAAAAAABAgMEBf/EAC0RAAICAQMDAwIFBQAAAAAAAAABAhEhAxIxE0FRBCJhMvAUQnGB8QVSkaGx/9oADAMBAAIRAxEAPwD2nKrCwGLQd23/AL4MTjVOOGIVFgfngJ4QUnEKlMMBN+ONTIxJWwgtMhpvuRHDnOCBcaIEzjVZSVIBgkEA8p44Y0ePf7VVU5ww2o6BIjY2EX4bH1xwtaiW0qsDVZj0MH1kfXF9/tAFVc24qkd7Ikr8J8K38iOB4nFVkjT1S2oRfhHD3Ow9DjRyskdqZVSQkAapDlhaOIEdB9cJdr1SHYbjQ2mLXdgAd/wgfIYaqZjS5qjgIvMKZ3/OenTC1AGo5Lj45aNOwsEnkJ8QHT3TyAPLUysjVARJMbatUCTzBkx5YY7NCuXrSAT4VLWYKIlo25wcY1LSqxclpA4HeJI4GJ9cM5akS5UFo06VUgwSQD5DcdPF7BRqiCya1Yg1CYXoBE8PEQAb/iHq3Wz7VHWsVY6goVWNiB4uGwMXAP3b4nSpJqp01IPh1kbC9wAY6Tt+WI9ssQvdhZdmhbwE4Eg9Fk/phgOiiw0gwSatNiYnTquBJuLeGTueGLTPqEzCF7mCtNOZkeEAbiLltgCccmahog6CQkjvAty5WDc7ryt+JsXFTPvWrNmIKCn4FEBtOxYwbEzx+VsFgWNajVWk9QsCAKkxPgZypseJNuQGo4sMyCahQkRRRSI48/YFcc46F2YCs+lyCQDqkC8sDAMGAeNxEYjV7UDU61NgzVyQAwDGVHhM28JiD54djRarmiKBS0d0Fmd9U7DnEYF2wzA5akt1RO9YbSQIEztAk+uFtaVsrTYMNTMmqZAnXoMiJkWmOeHFirmczqUFfgW8eGCI67N74lO1ZTWSPaFJnq06mqFUoPEbySGYezGd9sPZTP8A8PRcArLusSY1alnU3IAb4Sy1fU6U2l17492DxYKw3HGxMHeemKh6BqIqFShCKni31U9YO2wIYDf7o5YlpNOzPWXsydbmKC96NNXWdN9IkDeNrTIMbE8tzjWZZAfEYMTpECLA/KRJHPlih7HzooQuiQJ1MLM08AdwBvh3sGsNVVIHeN4lqN4iS3DzvNp48scU9Krb7HnuIV8usmReeVP8xOMwf+FTkT17vf8A4cZjHdH7RG49Ky9Q7b8iNiPPCWY7Soq0PVAO0LJA8yJv7Y43tj7RM4IZ4/oT8/7nHP1s8zWUhR88elzwd7lij1vL1A10dXH9Lf8AfEi7co68DjyjI1awjSSeU/ri/wAl29mk3WoQOYJ+o/PFOD8C3I7wNIvY4G2aEwLt8sc9l/tUP/VQDrOk/P8AXD+T7ayz2WoB0N/mP1xBTbfDPJv9o1Bjn2BIIbeOBZVgE9OGOYo0+7ZoExdPOSFPmIOOr/2h9nrl8zNN5FRVYQZ0yWWJ5SN/LfjyhqhfCpMx4ogmZY2njBJxSLXBM5lqa6YUKRxufCb6feJ2keYwtlc0yq1VoJYEjUd2Jtt0I6XwTM0dM8WMKpJkAtpMR01Da2+Nvlu8anRFlEM7eQt04E+mDIFnWztTSkpTGrSsQRpFrfTflgpr6KYqatTsSFWdPivAImY6m8LjVVUOqo7DwHwLxkWJ4Sd1Hn1womSmkKlVpMMyqYMC8kDy/d8UA/lss6L3rspYkoviGkIJ24t4he4Fh1wTtHMOlEVQgZ2MCR94mBN+csfLljMvUSooWipFNbFjYSfuwbAAybCAY4myOfzAqVIBbu6UzAkFoO0WAA3PPCKNdnZRlCq+tjWXxEbgm8jrcx1g23xf56mpWquqLEQCJAAuBMEj6zPHA+zKUGNAdaapy1SeA6kCfa97P9pZkLCaQQAWMwAAt1vzm/GAOuGhCH2VprT7wt4jRQAnq158zBEibBeOLOp2eRT7xplZJUi5eJkEbjYe3XCfZ+Xqfw7uli1ReGrWVYy1gIGtoE7BBfji4ziAgoFsXEqLFjvHuoUnqMNFFNm8hFNWBvrplKgKiCxjUQReWbjf2wHLZTMVMwKMKy941QkgoymQDIJII8ZCxHCIi9z2hlS2imCXWmwNQA3CoCQs7mCQduAxrLCc5rMoadNUJDafE7EiQSTaAb7avLCaGn3FezKxYZIgCWqu0nnoa/lJP7OFs857tJBBZ3qbX4EXAtZpxXLmP4c0EJsO+7tjsCx0pfYmFF+ZnD3amYZKFGly8LsZu97D0Pv5YLzRGovaV4zJ3IUmL328/TDlBhTbvDEqJABieFomMV1OLmFIEif1wX+LDAhQAsRe9vXrfENHHQ+nbleBERFvCcZii1dR88bxPR0/AtiOuoZWrw0D/wDWn5rOGhl6w2Y/5fD9NsdMMqMT/hhwxO5nu/h4eDlzQqH/ANSp5Fj9JxXdp0mABYyqggA8Lzv1x2z5ccoOE83klZbid9je/wCdsXGZMtFYOT/gQbjAn7PgcQcdYMmsDAq2SB44ncN6R5925qlFaW5EkmPEI+uKCpQjNtpjSoG/WF9R4px3X2spBERo2cWncfpMY43sxJcknd1nyAZm+g98VE49SO2VDhUd7cHebSQusH1kD6DG+yKwD1aziFLHQvFtCkAL1Oo/ucDyuZUO7apBefDJB0oCY9Wj5YL2bQbTl002Cljc/E87+QBPkeuKRmHpqZRCoJkuYvJBAE8SNRLf5RiHaZlgpgKHUFVuTAHhtyjcbz0wz2eNLVq5MKohBxOkwBPNi3/FiGkB0Rp3LWETAC+ckmfOemKGOE91TJjS25B2QQbmfvC9j0xVZGgwpo+wqSrARs3iMegj588M9qZpqpVCgWWCBAb6bnxE84XpE4bzNITTp76Vkza0bdZkT5RzwuRlr9niFFWqFY+LSUUzI0ggwNzveLCRzlLP1GXxPd2tpt4ZJKLYfCPnp44sex2Hcu9wWnyMA8I5YRyz97VpUQNP8wHUQROkR5cNuuGNFpWzX8OtFSRoGkNpBJIM7Xsfia3IcMOVakVGdrILpfqCzHc8dPodsV3b+WAZaaWlgBF5aoYE9BvPI4N2ikBtUEOQkHSZIBuABYCdRPNdsMZrsOp/MzNbUUo0xA1aomSzGJsDCm3Annh/Juq6mMN3jsTfcCFDX4kKIE3xXCuRlqp0wHJCgcSwAAjmCQMW9KmBRkCYUXiT4bHrGqxHn6JDOdp5JXqpTOoUYgEmWQOsrw28W9zhLttNGikDwZjqljdjzuw6m9vPFuzSV2/mVXCkKIPdJC7WiQxHlih+0uWJrtJIsJ6QoEeu/rhGer9IhTRZgbbnl7YzSDcjzi/0GI0xEKInny54KuZmQQPIR+mE2c/ADu1/DjMPiofw/v3xmJ3i3fB6zRYHa/p+uCYB2Xlu7pMNRY95uxJ3Xr5YYk8cTOO10e1o6j1I7maYRgLqL2n/ALYMZ88YRz5/v6YlGj4KnP8AaCUNIqlVLKGWQzSDx8IOAt2gjIKgOpSSo0o24jgwHP64uO0OxzX7lwoMUwCSRgmT7GKJpYoPHqF+BEfXG6hCrPNnr61tJnmH25y+tO/UsB8Gllg+GWJUybQbiPujljlwwCuQGkeX3oHsYPyx6n/tBCjLcGC1VmNryp26HHmoqaabMNQhLyAbA2nrqAxGLwZxm5K3yL9nZZSF1R46h6/E5Y2/wopHniwbwivUFz/uqQHE7eUSY9DgFJWp1KYQgFEO+0hQt5nmvzwfMEinTUaSFVqhN+Vj7sDOKGRzjhaaUVAOttOqb/EVn0N7csP1UD5lbfAlgOZt8re+ImnqZQSW7tgs7eKJPopKLbnhjs9QMxVKrs6iPIA/rhpDIqk5mTcKkCBsbA35TI42viOYRWeob7BRMxKySTbhMzzBwXLZjvKtRlXwgEzFzFl38ifJsTK/yqa/eqESP8RBPmIN73wwE2zhBWmoIWmQultMajYNtNvO0cOD3Y+UOp2NUjRTZkPh1apEEagZMKfDGA5nIxVV5OlT4uQhSfKACPnzw9Qyupk1qIRdUG51NIEzxCr8zhJFAKrVKtanqILBg7NsTpiItAsD8sWnaFUswCmQaYIAFzrkGAdzpmDvPrhTs2qrVKjGOKibjkL8NicZQVkps6kuZ8N/wyoHUTrt/V1wDHu0EC1KCCFGvvHhbEUxcmOpA6QOWDUu0woIKnWZJUKw1HSxMAiCSeXHClWmcxmajavDSpqjf4mJLRyMAWPA4RyBdlXxMKlTvgGIAEkqBB+7YxyE8MLKYYokO0WSnk3fZac1QOTFVBtwjUfKdsVWbFRnYsJuY1HhMC846TMoadRAEUp8KzbSaJ1KNxYrf/LwxxmaqGZmffc3wMx1eyGRTjUQJJG35nEMuhIIgg+X1JxDKVWIFz7m2Dln0TNpvYGPL15YHRk+cgv4Vua+4xmGFq1I+P8A4f74zE2yD16pmqjWYjoAsfmf2cD1HkP2caDjz42wrWz6IDqIEc4+k45ZaqPVl6vQ01Sf+B0Nc7bXxrVJtsNv18uWKs9pqUJZtIBkwRAg8fTC+ZzQkEPIEbReYt++YxPWd4ON/wBRbmtqwWeZraVA0ysXBEzzwtVzbKY0iCPCtv3tGMr9oIlMNfVFhHE+fQ4Q7QzhNMso2uCOm48+mK5ZMpe/DKv7b5icqZsC6g3vIM/kfljhplAoJhyBHHeTPqD02x1vbHjpuTBAXVHlczbf+2KDJ0hFIRsC3WdvaGn0GN9NYCC2qmBclmqsSAFVVmLeIl29Nhflhpcme5WfiqaVvGzabDyUfI4Spx3ddmG5A3P4RxPGWj0xY15lF1FijF2sYAFMjfYjU8/u2qLDZATUkwFBIloAv4mPCxkDn4cTdu6Wu+kEgAxt9231xlSkUpnY+MxIEEljA9dvXEq1Jgi6yuknU0nYISQB5xx5nDHWBXJr3dOpcj4KQMbaQizb+ok/s4s6FItmFUKCtPYjiYMTG+lSbf1dBAVpaaYDTGoO1tyxJM8r39Mb7OipTqRcsTYGDBsDuDZQV6weGAYXOeIU0A8VR5jVaIL8N4AUdZjBkrF0rsGG7+yqFHz1X48MCyeYD1hUiVRGjSQVtElY4AED3wsqp/Duys9l8Qk2LbxM/E08NiOeH2BGfZSm5p6nB1BjbaYESZG+88bnfA0ztTuFaDpBtwMCCPcnob4dq5r+UQpOklgrwd7yCItAJ4euGc2irQo048RKkAXsGLmf8ix5xiaKMyeru6ral1VKj1GAMEWBAJPAAx5Dfkv9nqyjuEcMSlMyVGqdTLczsf5fzw/m3H8KWVYJokDn4tPGLnXF78sVgorQqIRcvlaiiZnWSCnzWB54UrY1SG81X7ySPgVabAsbkN4tR2gm/rPPHL1lOiCNjzHzE47GvQU1WpN4A1AMt4DCkoDAzYSa3upxyOaojVCDURxmLDmATz+uHRjqW2jKWUfujUHwAm4jcEbi/D6jAqdQADaf31xBO0yKZQkaS0xI35/v8sBmVkACdidv+2JZlJDuo/v/ALYzCIZsawUTR6fXrl9KLqCgwZnxAf1Bt5jef15Lteogaoe8aoZnuuCwOhmCbzNz5Yp6vadWoO9D6ZWCWIElZupEQeHSMaHazNoATS8Eks8HbcHePWY+XHGFHKtNo1nSSsMQqkkjwtr5HVyG3Djhrs3tKCBAaBdvFePPClDN01Vu8bWbKDuQAfxETsIieGK3M5sayUXSp89uRvjVKzbThbpna5ztfvAumAAOH58ufrjWVzoiNUgD0k8p6/THGq5LReON9/yxednKZ2nj6cf31w6O3Q0k8ssO0KitTadQEeKOI3I36R+4xztJi2kcFWCQIm+k/pIOLeqhamw0/EDJHDifrhDM1TNRhbSBA2gKzm88wvzxpFFSio4QOjXL92NI0NU1W2M1BMDoon0w5mRqpVYJ01KyUwZ2UFQZJ4fF7jCyR3tJbBUTVHWCoHz4Ye7PQGjSJPh13ECPATE8/EPmcaRwJ5yWPaHwgTMtJBGwWWP0+mCds1ppbX1KtzEkg/l9MJ5jMd4jVNjp0rpN4bciefhHpiPb1DUtK/icgdPhJJHXwx6nDbwJcjZzCslFdUvUCkzBMQGJIHhJOw854YzsuoFou8GCztbfYW5RJ8oGIGoAwCJAFMhSTtN/PZY62xqvCqiHV4tKsTYACWIHEkm0nlvtgAE9PuqbqJ1NTW07mSTHW9o5zFsNUaMIkEtpZi24VoBG227CMBriXUcZ1HiYjw2A5W+eLGsrOwpgEaVNyLSWJnlEKMBQ1l8kKhSmqyXBaZ2GkfWd4wLtgGnUr3vQUssC0sJI8wQkdGODZYkMuggD4jEW8JJ4AXt88I9qk1KJLCXrVIPkxEiP8C/vfC7j7G2BFGkjgEJTDsQYJUMCBA6jbp1wCtl2XP5Snq1LoKMG/pCuIPD+YRz2ONVcn3lSoFufgAkAEHShJHITA6icWvbdMHOtwZaLEGNmYtB6GFmeeBZGxVMqM3m3ou0aqY0HSW3LligJFzG/LFlS+wSpMNVN5kADbyjD/YeTU5ulNmWjMcDpVRB52qT6HHY1EtA0geuFuXDdGc5djgKX2CpIwbU/hMiQI+mGav2XpsArVakAREjbfjte+OvNI/0f6cbKDp7YVRf5zGTvv/w4z/7Mo/8Au1v9Q/TGY7DuF6fPGYql/eZ7F5PnjOZmoKjQq0yeCiLG8RFx142xHI5F3Yg24kkGAD+uL3s37E52q+ru4BM6nO3WDJOOvyn+zckHv6pJJk6Aq+9iTjncqK3uPBxGUyOWQanYsbkE2/4cNf8A0h8xHcUiRq8RYQo5GdyMeo9lfZHK5cDTTBb8TeJvc/li30quyjGUtSsmTebkzzfsz7B1JHeEEcIGOgy/2NRYBLHp+7Y6vvueI9/OJepLsaLWaVIo8z9nkShVCgD+W0EnjBvjyqodajV8LkBt5sAnK3iY2PLHsnazKaNUPdTTaRzGkz8seF5KmZpk/eqfQvaPc+uNdBtp2aac3LkdySXZzEBAoPlJMdYjDC5gnJqQYZh4T/VUY7SOGoXvtgnbDgZeoy21g+bG2gbcbCOp88Zm6aqKVNVsjCRc2E2npzvcDyx1GozlcsNKAfApUzsSEWFHXxkH0xuhQNWsquZWjOlQCLkCSSDcjUAD0PXG6WcGrRpcusaeTMb7QIsJJPA88RpFkpu6jxFSbnfUzbxx2vhgO5dBUrFoEK2kbGYG46S8ec43m/5mYCv8IUwY4qRJ6jltdTgGTVkpU338JcBZBM33gmZvOGgYzCkEeHwkmdzBJ+c+vTAFZCdlZUDvHvIm5mToHO97j1GLCjS/3hESV08Lz04Rc+owHsxYyy8mA35u0tPqcZmM8EpnUYk6YtLExEel5w3hFcszO1NNF6l4CevAfS2K6lVNSrTpEMoTxCJto1TtEyBz44azlY1KSIFIR2RJaxJmbXsBv+uD5QFs5UIVgiUwhkHdgH4x/wC5GI5LWBH7OZYPmryC1UmJMFEZ4nzZVMdOmGapD5zNG9hokbg6SLeZfeLTh3LZgCtWrMQFpWgDgqrPp4z88KtU/mVWAKvJI6wpIBHUhd+uGSNZLMu/alAN8MVdNo8MeH3Anrj0AIOd/PHJ/Z6hFapUK6mgqDyGtrCOekGPLHQGq3IgY4NfUanRz6sluGdB64kI9cVjZo8ziD1hEzjLf4MbLTvj0xmKbvR198axO/UFuLIVcDOZvhbWOGICqb/nim3wZWO99iGsfs4SFccb++Jq0+QxN5oEMVa2IB7DgcZI5YF3oHDCb8juhftlv5NYC5NNuX4Tjyrs9ZegD/W8dAWE+fjHtj0v7RdoLTy9Vm4qVAAJkkQB/fbHl+Sc94TM6U0qRtt4p9Wjltjs9Lwzp0OGxzNEVnUNC0xVVVJMWUBjMcbfIcZxLLVf5jG0ltNhY3MRGy+EN6zxwjWbUuuYCVma0yYmCPK+D5XIO1akzPtqJHHUJF+FgwHpjrNy17OXTUrHfTA4/EEk3PRoxGiVWimudJbxH/Ab9d0xPsolu+c8ajERcWMRP+XAM0Acu8D4aaub7xq1bncoW98MCxkrSpCbgAEbbLfbcSd8LJSLBmDELJ1Ry2iZ6fM88Frzqm06ZAsNyALjeIPv0xtFBypv8QY7k8+PEkicDVoadMtqdPucugaT3aCw4mwHHmT7Ypc21M5dTpAclQY8RBBljJvFo9euLfP5xu7WBeQWHKADB3+8QLc8J1qCq9CnEFm9TcE/IzipAixzVICpQSD4Z3O2nUoPz3xnZbHvMywEjvRBPGFXbpCDG85UnNsw2VI9pJ+Yi3DGuymC03qNZSSXjTHh1E3jaAbi9sT3K7AMgD/C5gwCQ7iReRr36kXHpjWcUU6rs5B/nLMcFYbE7/CoXpJMnDmRBGXVYGuoAXg7lpnhcAuBjefXWKt96qKOmllFwOEz74KAf7FzSgQDDsS5HGCSBblAGLI5knYz5DHI5Xs/W1HMK3/p6VAHAljvMDe9uA2429OoZIgj0/f7jHma0F1Gzh1/rwWBrXgi5xFqtomcLI5BiZ9MY1cEQR6bYhfBleKJ951PzxmF2Y8jjMLbqEUx2pVteT+xjXej+wxCOJNvPAHrztsMXSBjaVBIuY5RiVRjwMeeFj+4xhYEb4mkFm2rnjHW+DfxBFsK94o2G+NgauXpiEgA9saalCqrbFT0uLg+4GPPMiQA4I/ERwiWb6hF98dt2+NNGqZm23C5j3xwtSoVp1WIFgoJ4/CWt7zjt9L9LOr0/wBLBrXFPKIG+/paOMtuOgti3oMRdxGokkAE2ILRa9yg2je+Kp6f8sJpHxKOs6V2PSffF9QpnXGxVPYGI+U460dWDWVzIRKhgqIMD1Y/PAqjMBCoGlRTIkQfC0zJ+fQ4LVy4COW2D391A+Q9sCq101eB9LTvAI1RyOyxA/zYbBBuyqLwRUbUQLxcC7HeOR3w1lcsuhBIIDaryNIBJueHhvccsLPm4Zl0xN+Jtxn+r/qxKhntVOCraidFhwIkm3DTx6j0LqkNZtjOVrGpUMzoBBtvDNqO/DSF9cao5Y1Mwrc/Fz684iAvviHZkij3gZvGQCGjjpUAQLAExh/J1NVR2uNKwCDcXgR1KrHHfDEZkkPeVXLmFZpvuAJM8Y6f1YG5ZciomddItvMEmmNJ8yzYXr0oFarJgygEWuQJte5n3wxTopooU2Nu5LMTxUDVN+T8OuEUW1NxNMEKWVgvhJMArTYTxEgC23tiqauxy1Zl3NdwI6VXieXwi/DBfs7L0i7qJdmbUJkQQFibyJwtQOnJs0wGzEkXsDVMz0IOARY9l06gpIr/AMsr4YJB2i/h3wyr1F2Or9/v2xCtWZmNHSRpli3DxnUBPMavkcRpalEagSPn/f8ATHmauJM5Ne97HFuCdIB/Z97YDUqEfQYg1c7wfQziDGSbRyP98YpOznpgmrPP+8XGYISfw/LGsXaGMmWgQfY4mFFuHlw5YEcwRt6zsMRdxbh5fv8APFNu8EOxpVEbzw/PfAGnYA4gqbkGehxtVg73i+2HK6tBQ9l8lqJZ522Fo9jgOZphZCrc9eH0wKlmTO/5zg4ygqnUahWOGoR7RYYinJUbJqa2pHNfafMNToN4TBsb7cePljkM24K1FjwkLHTUhHHyx2H29pKmUcqSZIXfhf52jHG56mzARur8OIAn88dnp62YN9CNRLKr4SkAAa/Wxn1Efn0w/lq0szA2JH+m8/Ue2Fqv+/QEgKlI3OwLHT9B88TpPFSoABoUiTYST4oHS++OpGwXN1VZDTEy1QByefxHzEAYUoZVA9vCniG0ifAb/rivy7lquq2ksCItvO3DiROLipkm0No4tPLwi3LcwPf1wLOR8YGZD1KqnZAFB3+IAkzx4e04YpiKCki+qTO43m/ILYRiuotFaqAQRCj1BAP0P73s6HiogmZFMSTtIBBF+M/TDfAIX7P16KaEaNI1lieBtPQyZg8Be+zmTyvdhqs2ItfeLybRuIHIcsJ5l2IhQdVRggjYKPD8jJ9eOLPtJSqoi24QORvf0A98AEXyzdxSBiTVUAzvqufK52xDO5Jv4eqQSAmoAht1QNO9wG6WxqrWc5hKasIUa1G4m4BNhfSDHAemN0iqUqdGRrqyvE6p8BJPMKSd/u88IosuzV7vKwZUhJZeRJYke/vbCdCgWyFFDqutNj61lLetzg+eqBqOZixdUBsbMwAETwv7nEe180tFFQKZJpKLWBDEtfaYg9ZGGuBD2RChIY+KWPux6csNB0PLf2xTVGJJNr3B25cOFsb8QIj3nbz9OOPH1F7medOTcmXZZANgfI/lhapmhMQP3P6YrRVtBIHr8hecBzedVZGoW5R+4/TCSyFtlgay9f8AUMZilPbIFoU9bX+eMxpt+6Ht1PtFormDqgjkNyf05Y0SItPty+v754W1ibc+e+MfqSeYA/viWjFjWkiIk3vP7tjbqZ23jyP6fP8APA6ea5iB+74mczHt54pNLAWapVSSQWFtt8NCsB04fnhFqo1AkXG3XGVKsxFvLC3UsFKTKv7Z09eXaBcEH024+YxQVTcnYs40z/Uib9RP1x0PbFSKLgA3ENfmN+P7OKCqQzJoEwYPVgp+ox1elfto69BtxyMdyve1ATIKqLxtAGIZnMA5eowUS6tLRAUkEADnsPfEsypLO+wIAHCJa3rGI5mj/wCHIPw64njGrxH31cOWOs3CrkkU0tJMmBANgAGNp8jiy7KEirxGqBPLSp/M+pOF+1CFKkQCFdxFp0qY/wCbB8m2lKhHFzaDFhHG8SPlh1QC2WpjvsxFgNBEjclFA88a7VrMmmBrpqDq99yOV/l54PQGk1RaWqqJ6CmpH0+eG+0kUKi769I9jqP/AAqffDrAIS/iCr0guyqeP3oMHy1ET5HFjXbXXSIMl5vAEQZv/hHo3XCFCgrVKUxPjPTgZMb8PfFlltLJVrMI/m+E3/CFEewJwllFcA+xmDV3c7d4tNf9Lk8eYOI9mZWlUzIqbnaLxEFibGzFtV94IHC6eRTS/d3Hdy/RmcmCOmkH/WcWvZORemDqNjAAk+Et8r6fkcIYvVYtSUE+KrXURfYaqgEzwWL9MS+1AkU0QX70v5lABuOII+mBZNCHylPca6jef3J8hqPvxwr9oqs1FOojSOH+Eu87c1EYb4Ehipmqis6U0d7khgGI8TMbnpOAUKWYJK6hbjpbj5TFotOO4+y1Zny6EgQZuCL+IxGkQRHHcxfD9XKKbsL8wTPvvjjejF5DpQtto5LK/Zp6g/nPaJBsNJ25zF8O5bsiihVdVN2FoN/1j1I4YtjlQ+x1gba1gjyMflfngtPJop1MsGd2C/Ixi1BLhFqMVwgH8DR/9qn/APyGMw6Vb8Q9j/1YzFUgs4ZmgWUT1F8YCxgEwY5W+WIsi1DqBAAF+RHQTzxFXI8WkMJsDfzkzMjHDa7njsMYIupMYzSBxO8eeNyAT8j+n09MTo1LAPpPK3rIv+5wbk2JEiwiARHmDvhYjxRqj9/u+BZrOILFlI5g/sc8LVO10AEEGOHH9cTKWaQZsP2jUVaZJ42321CB57/vbFFl6SqSwaP5ikeoj6YPnO0W7srTEgmCYOxPQRvhZacSok/DHU6W8+U8cdnpljJ3aEWo5LJ2A1gxPeArMna/PpOEqlQlEX4u8BbTyuGI2429FwTMCdZJgK0CI+8lMe8EgYaeiA6i0hfDyECN45HHWage1z/Mjiqov+plLH0C/XDWSpsFKvB7x/DpJOlRBBMxcxt1wpQYVKoLEMZl4iwCn0trHl6YcyuaB0AGSolh1iLjzb5YBiaITnCt4DTbb4aYMzzj5DDdfME1H1R/KggRa/xcLGBbkDffE8tWALNzZi25spgCOJsMKy2io0CXDIbm3iYT5gEe2AZPKuVNQkhWgKq7wOMcbz8hywTLZ0LFICQ/jBHAKCFmeJY8JwhmSxLsjQVpyYG58Qi99t8WlLK/7pSBIEk7WVQfaT8uuJXGCnzkL2Y4avXEGVhAJEbG3qzTJxYVXHia5ADH4uNPw8PKeYBOKbszMKFrMXAbvGaB94INKxYjgfO/LDhlEUROil4v6ju/G5mZBF8UIF2ExNXLgMHNOk5b/MwN+syOdumFu1aOonbxUqrz0CKvnhvJUCmY71W0qtMKbeEgIHPTd5nCuZriqyrcMtAA3uO8YN68BgbEd72PkVWmgtGgWEgExLGJ4kzthqkGEgBdI+EA+e8iOQtOOT+yufrpRVarBibrBEhSBpEx0Jvt1xfVO1UAAZhM3G/ztjDcinNIeyjuxJbTptpUTI56jMEzyA9cSq11USQY8p9+mKHNdrrqmWsZUTvH72wpX7YJkSJI2mxnEPURjLXReGinBB6Lb64zFAuYrwPEPUrjeI6svBHXKmpnFAMsJI4XPnueYwo3aYE+LfYRew/O+L9Ps2gOqowYtb4ipMbnwyWa1/ri0y3YlEKClEEBbRueQJN+PHriPw15Yl6Vd2cN/H1n+BH2sdM3iBPCCYG/HBl7NrvN4j4p4cxc38+V9sehdn5BBDFTqIuG4em1tuPnhg5ZCYUxpiVBBjiLGQPYHbljRemijWGhpxOJ7N+xzvrDvvEyI0iQYIncxta0Xvi1yX2SoggrTED71UMSTtbxXtxAiNicdEM0FCwT8RWSVudvET12i5tguYrqFYsQ2mCVmTO625k7dcarTijVRS4RzP2oT+GywVaAdGMMVWyiLTubHxS1vDG5GPPqNX+bUIvqACRtPin1x7D2smujUDGFKNqMwVGk32Oxx4gEYFX0EqWEQDAH3uY+98ji1gTVljSLElagh+81EdGWBta7KBbjOH6VRSUCsLL4riSWVif1wrlyjOpnxMKdulPUxPkWMe3PA8xCOzKSdItyDQ4B8gDNuZxoSO5CCCRZrtHABySJjnpX2wLL1NJphSBUMFwQZPgcX8iVEdca7OpkUWt4msskxAAE9QV+bY32fWJaDdgog8b3/v64GCDK7KLTJJmBcSdVr8QPnhrICaSCDJqOTf8AraSfbAuyrgMbjgTHEW9/lGN0gy0gVsQ1Rrm0aibxvJMxywwFe6ZTmWiEi3FifiO/Df3xaZ2mWcOCI7tQBY3uSfP4R6YWrsWNZmBVQoYjhETHDgCMM0suUoIJuFXVPOABv57dBhIbK2ozGdSfEwF4EqxvsP8AEfXFy7K61HBmmw0STABYqp8zM/PCwohq9FSfhuQeAUeHzjS2J5UmlSqAsGUOxUGbBWc8htYnyGBKht2FzFcCnWJgqe9UHn3hA4CCLiOmBVKf82tUUA+Okg8lNInzEziqbJlKKO7kiFXSOC65Y78kMDoMXuV0kWOk16hqgxZVBV+c2Fp89sAFDl84VACsAqGDNt5MTA3J5wJGGF7Q1Hw7rc3kHrbh8sHCruh42sIB5EmRcGxAnbAHp6fAUVb7mATMtckSQY2JO4jHDKKcmHTjIitRpkrzJmbATEgxAtvHLnhlsu+kMo8SrIAvKk8IvEGb3xBappj+UChkzbT5zEMDMj1936OflZEmY20+E2MC8EEEW9jg2VmjPV0lFWkVa1MwQDobGYvv4WkblVk9D/0n64zB04+Dn9ng6LLisCbsVESDpW+5AhfEOG48+OG8+upQuorNyQBYReSQVGEC9OpqFTw6jpMH4uMC55bQOmK3timYbWAA9od7CTECC02jgB0nHUd1F3R7SQg6TKqdJPCenO8C2I57MFm7oAgmDKmJWb3Nh5XPTFPRzqomoNS7xV00lKwLbgWBk/vjhvK5tGWpUdCzNZ1lthaNN7dBvgsMIs/4jSslVpgxpDMA0m2xEA8gJJ5DFfVplydRIE31BfERyCCduZGFq2afSQWMAcAggDkSCCI4b8TGFX7RWn/uwpN4IvvtzkSCbnjwtiZSJc0hj7TZxKFJgVZx3TAeMkeKxLBjwJ3knhbHn1KuaiKpKhRUKp1EyZv+EsMdL9oe11OWdBdYMgW36yNp26g45LJ15OykLMCdtQAsIuQGOHCVkOW4apV9RC6op01JAH9WgkT/AJcFoZUhKMETAPuG/OPbFfRoQldp4Hlvcn8h74uOz6soSTdRx5Bmj5fljRDZBs0FqKmy/CI4CB6chHM9MCKqO+r6mBUaRt+EDb8Ug4aUDu1cgE6yVkbXI+bEe2N5oBKI/qM33Ki5PnH1w68h+gXKpZ1gABVEddJsP9QwGjS00nYfCxhQOA1X6fDv1xOvmiq1GC7vAO0wYH75YLICUKfK5A4gAR83GGxoXzGeDvUoqCSxCmxibAr5abx1PPFt2isgCfvLPH4SNsVJ00qrMF8QeTAkk6ZFum+G85VYnUbGGaBwO3/y+Qwl4AJkaMu7mbGFPRVAPpOoX54HmFHcKovqIG34igaPLX8jggoxRpgyGcqD/iYgn0jfpgGXzJZqKix11Wb/AA6kK/X5HFCD9sU1XLVBMmnt1gQZ5eIN74UydPVSUy3hyzgxA8Pi47zJ/c4J2/XC0ChBl2djzAZhz/qO3nyxFKDCiw4RTWxuUdlF/STie5VAuyw/jFRGjUQpuZVRF4FjIHPlaMT7iZIjSb+IFZ3mVteDbaOs4Mo/lsQDGt7AGbkmSb339uuI15hTpmLsGQkhfxASAQCOR32xxyT31RKk3KiaadBhgVm6sNzzBJnhw5YRdBcaBHAkT5SDw69cRrKGnWo0rbSIMCT8WqIO9h1xLK50E6TqnTpDSCDcGGk7WtgXNFPmmwB/iOAaOhEeltsZg/8ADj9uMZg3R8r7/cio/B2OWqLU+AMg0weE7QZnWTHXhfC3aiBxJsCNM+E6uczJ+fPFT/8AVQS2klYFwLDlw4RthKt2gCsI1hz/AF5T+eKlPApTbLbMEKoUfCPMTflf5QcAGaAvqIJ4XEDlvPvimfOEwQ6zEEreJHEEjnxxBC7QQwZYMiGt+KQALAm1+B2iAtsmEISlyWmZzrW8VjcjmD9TNv3OK+nmGDaVUkNe0+kSY2I4YG3dhWC6CTfVxm5uzXvBiOWB6tZ2BkXdSRIEGAxtPMEgz74rbZr01QXtTwjST8bAsB/SDxFp4fu1XQGmlqG7MpE/6p84GGKRl9JAEXsSYuABe0R9T54rAzd54WHdhgkwNwDJA/wyJxpCNIj4RbqAuXQT8UE8bfEfUwR64boZYlu7iyos78zPrA+eKyhlCAo1eINcXMapAHlA+WLnJAkuxJgE3nkI+s++NUJm6a6iVOwUMehaRfrAJwpTLVEepv8AhnkIAEdZ4Y27FUJUWqWBngBHtJj1xrLVQ1MkWWmkqJuW3k9PCBPMnDw8DVrJOgNRo09VlUEjmbi4/P8Aqwz/ABM5lYHhVJhRe7Aen3THJcL9iqZdmvAAjawXUYt0j2wfKro71hZhTIJndoXTx6/PCfI0TpKSveG5Ylrcjt1usfLGu0mltI5gdd5PqbYsMnT0JpMxsBblbYcIj1xWZtJ1sCYDWYb8xHKwjFUIfrOjNRCsSO8FwPwLY+2Adm1lFWtVUSKVGL81Et859sRp0SlISASosY/EAQBtzjG+y0K5OuwFnbQGPHUQg98CGzfbeVigC0l2eksnmQpaOHM4hm+0QKdWlpbUDSUTEeA/W/0wTtXMNVegmwFaofRQSPYfnifamQp2LDxtmDcctZEDpHLCfwPjkJmK6BF1PoR3jUCV0lha/ESrD09cB7aymYZipBq0gAQA8yRfURYknkPfnLJ0/wCI72m3iT4lsLD4lKjYgBtuRnFcKDKyKKhhdkYbAkWEjaduAvzxmF7WAeoCYUFSQFhiZJMatgIPEg2MYEoA8DaoFhaLcwQBJ6RzOD5/ONcVaWs2ClGMETYkfTkSY44PVywJYIwYQuwupPiYNqPiIjYi2M2jW1NBU7KQgEFYO1+HvjMQTOVoFqJtxA/I4zE9FeDPpR+/4Kqu4PjIMTc6ovYmRNrzt5YJlHcrK6FC/jseq6eccSPXCQzCiNKFobVvPi4ESJJA674NXYGzk6uZ5dNO3lJxbSoUnSwHpskysxESCY3nne9p4DEXWASzkkmRsY8p4GTgdaosDQWM2AgQeW5tH57YUZTbgViZnUfIgQVO/TCS+TP3PNj1Jh8bAKPmByJ/vgebzEzp4bwNgOXKTgGYpyB09RAH98L1sx8KliR7bfny88P9CFbYz3hUyLl7PMjnFjbnYc8Cya0xBfSIqEjrbT7ccYaiOQG1FgbLa0fvbGspl/CW30sSOAuZg9Bc+mLRomNpRCsLkqG12nlA58x9cWrMVoBB8R2gTe1/3wnFbQp+ABjHMjy4eXPrhsPM1WBhVhBvAFuPE/Q4tCbDKi96qyAqIsfMfn8sZmEBSbjUrEjonw2G86vlgdXLgmoWN2ZbzwC7eQJOIipqZjFvCBG+mST7x+WGUhijShVL2L3vzbhHS3lhmrlFFVFAuZZj8gDO1z/wxitzlQub+EgRbhYGMWnZYJPeEm4iTeQJEyfMnCXJTWAfaOcFMMwLTMD1P1iThXMLUZKNtKTe0E3BNvIceeGM0JqUgokkzfqYHyMe+GO0YZkSSIa4/DNgPkfliqEnQbtghKYC7kCOMnTw9Y9sEzmXFOhRy83GksRz39fFPlpwt2ymqtSXmygjltPynDWYqa82UHwoqDpMuYP75YoRS1awWqs2UKzGAbSQPkGN8WvbzDWpnwd4pJ/xEkxwBkAemF2QPWzC6Z/loItaWJPoJ+WJZZUahTBllIKNvuHWDfgBcQcTVDbsPTWKeoArBNKqtwAokBhyhdN/wxjnKOeY120szC6iWm0n5nb2x0PZObLk95xUJJ+8y8W6mYnp5Yqs3k0o1mKqQwAY04sRzBiJkHltiH8CY3nMv3nipkFxJEiDIII3NxxA5+Zwnkaix4qWqpGkEtdYF5EyLjY2OC5bPGqW1RpB4WN5vPMRgeaokOKgTUDIYyAZ/NSL8/piGu44y24DLkBHwqPIDGY3Tp1oEKSI3BSPS22MxFPx/sW6fk4vVZjxGxxNjseMH9/PGYzA+DP8oYse8VfuwLeg/wCo++LGtYmOBH5Y3jMUDK96pZgCT4nv9fqMCFQ69f3pN/QYzGYYhxB/KFX75Y+L+22C1RBUcGqGRziYn2xrGYoa7/uM5s3ReBIked/rh+ndkXhO3pjMZi0V2J9oUwRBFiADFvuk8OuN0aKqbCLD/wCWN4zBIaG+y6INNyRcSfWY+mIZdQMuCN7f8pxmMw0MBQ/8yo4BbYfp0FavcTOkfT9cZjMNBI12gP8AxdEcNX5tgnYn/mcx/wDkH/K36YzGYoRU03IOaYEzoS/myA/K2HexzOWUn8VT5AYzGYl8ldhnP5VAg8Iuv5H9B7YWyw1U1LSxNvESbSefQYzGYzZLNVKCo7BRAKEn0OE1qEhr8PyP6YzGYXYli5oqblRfpjMZjMZ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5850" name="Picture 10" descr="http://www.pxleyes.com/images/contests/bw%20tree%20trunks/fullsize/bw%20tree%20trunks_4b5cf667d61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591056"/>
            <a:ext cx="4536504" cy="469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5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509" y="2675467"/>
            <a:ext cx="8354291" cy="3450696"/>
          </a:xfrm>
        </p:spPr>
        <p:txBody>
          <a:bodyPr>
            <a:normAutofit/>
          </a:bodyPr>
          <a:lstStyle/>
          <a:p>
            <a:pPr marL="301943" lvl="1" indent="0">
              <a:buNone/>
            </a:pPr>
            <a:r>
              <a:rPr lang="en-CA" sz="2400" dirty="0" smtClean="0"/>
              <a:t>– </a:t>
            </a:r>
            <a:r>
              <a:rPr lang="en-CA" sz="2400" dirty="0"/>
              <a:t>supports branches, leaves, </a:t>
            </a:r>
            <a:r>
              <a:rPr lang="en-CA" sz="2400" dirty="0" smtClean="0"/>
              <a:t>and flowers</a:t>
            </a:r>
          </a:p>
          <a:p>
            <a:pPr marL="301943" lvl="1" indent="0">
              <a:buNone/>
            </a:pPr>
            <a:r>
              <a:rPr lang="en-CA" sz="2400" dirty="0"/>
              <a:t>– </a:t>
            </a:r>
            <a:r>
              <a:rPr lang="en-CA" sz="2400" dirty="0" smtClean="0"/>
              <a:t>provides </a:t>
            </a:r>
            <a:r>
              <a:rPr lang="en-CA" sz="2400" dirty="0"/>
              <a:t>way a way to </a:t>
            </a:r>
            <a:r>
              <a:rPr lang="en-CA" sz="2400" dirty="0" smtClean="0"/>
              <a:t>transport </a:t>
            </a:r>
            <a:r>
              <a:rPr lang="en-CA" sz="2400" dirty="0"/>
              <a:t>materials </a:t>
            </a:r>
            <a:endParaRPr lang="en-CA" sz="2400" dirty="0" smtClean="0"/>
          </a:p>
          <a:p>
            <a:pPr marL="301943" lvl="1" indent="0">
              <a:buNone/>
            </a:pPr>
            <a:endParaRPr lang="en-CA" sz="2400" dirty="0" smtClean="0"/>
          </a:p>
          <a:p>
            <a:pPr marL="301943" lvl="1" indent="0">
              <a:buNone/>
            </a:pPr>
            <a:r>
              <a:rPr lang="en-CA" sz="2400" dirty="0" smtClean="0"/>
              <a:t>– </a:t>
            </a:r>
            <a:r>
              <a:rPr lang="en-CA" sz="2400" b="1" dirty="0" smtClean="0">
                <a:solidFill>
                  <a:srgbClr val="FF0000"/>
                </a:solidFill>
              </a:rPr>
              <a:t>VASCULAR TISSUE</a:t>
            </a:r>
            <a:r>
              <a:rPr lang="en-CA" sz="2400" dirty="0" smtClean="0"/>
              <a:t> </a:t>
            </a:r>
            <a:r>
              <a:rPr lang="en-CA" sz="2400" dirty="0"/>
              <a:t>is contained for </a:t>
            </a:r>
            <a:r>
              <a:rPr lang="en-CA" sz="2400" dirty="0" smtClean="0"/>
              <a:t>carrying </a:t>
            </a:r>
            <a:r>
              <a:rPr lang="en-CA" sz="2400" dirty="0"/>
              <a:t>substances to and from </a:t>
            </a:r>
            <a:r>
              <a:rPr lang="en-CA" sz="2400" dirty="0" smtClean="0"/>
              <a:t>roots</a:t>
            </a:r>
            <a:r>
              <a:rPr lang="en-CA" sz="2400" dirty="0"/>
              <a:t>, leaves, flowers, and fruits </a:t>
            </a:r>
            <a:r>
              <a:rPr lang="en-CA" sz="2400" dirty="0" smtClean="0"/>
              <a:t>	</a:t>
            </a:r>
          </a:p>
          <a:p>
            <a:pPr marL="301943" lvl="1" indent="0">
              <a:buNone/>
            </a:pPr>
            <a:endParaRPr lang="en-CA" sz="2400" dirty="0" smtClean="0"/>
          </a:p>
          <a:p>
            <a:pPr marL="301943" lvl="1" indent="0">
              <a:buNone/>
            </a:pPr>
            <a:r>
              <a:rPr lang="en-CA" sz="2400" dirty="0" smtClean="0"/>
              <a:t>– </a:t>
            </a:r>
            <a:r>
              <a:rPr lang="en-CA" sz="2400" dirty="0"/>
              <a:t>some are specialized for food </a:t>
            </a:r>
            <a:r>
              <a:rPr lang="en-CA" sz="2400" dirty="0" smtClean="0"/>
              <a:t>storage</a:t>
            </a:r>
            <a:r>
              <a:rPr lang="en-CA" sz="2400" dirty="0"/>
              <a:t>, protection, </a:t>
            </a:r>
            <a:r>
              <a:rPr lang="en-CA" sz="2400" dirty="0" smtClean="0"/>
              <a:t> photosynthesis</a:t>
            </a:r>
            <a:r>
              <a:rPr lang="en-CA" sz="2400" dirty="0"/>
              <a:t>, and reproduction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Stem (Trunk)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04315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Section 4.1</a:t>
            </a:r>
          </a:p>
          <a:p>
            <a:r>
              <a:rPr lang="en-CA" dirty="0" smtClean="0"/>
              <a:t>Pg. 128, #1 – 7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5752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346" y="191116"/>
            <a:ext cx="5514608" cy="6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71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www.youtube.com/watch?v=bGYs4KS_djg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Vegetables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4966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http://www.youtube.com/watch?v=mooMo5k2w50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Plants are cool!</a:t>
            </a:r>
          </a:p>
        </p:txBody>
      </p:sp>
    </p:spTree>
    <p:extLst>
      <p:ext uri="{BB962C8B-B14F-4D97-AF65-F5344CB8AC3E}">
        <p14:creationId xmlns:p14="http://schemas.microsoft.com/office/powerpoint/2010/main" xmlns="" val="20630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http://www.youtube.com/watch?v=RmzbQsIdaFw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Plants can also be deadly!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9812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46867"/>
            <a:ext cx="7408333" cy="3450696"/>
          </a:xfrm>
        </p:spPr>
        <p:txBody>
          <a:bodyPr/>
          <a:lstStyle/>
          <a:p>
            <a:r>
              <a:rPr lang="en-CA" sz="3200" dirty="0"/>
              <a:t>How do we characterize plants?</a:t>
            </a:r>
          </a:p>
          <a:p>
            <a:r>
              <a:rPr lang="en-CA" sz="3200" dirty="0"/>
              <a:t>In other words, what are their distinguishing features?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Brainstorm:</a:t>
            </a:r>
          </a:p>
        </p:txBody>
      </p:sp>
      <p:pic>
        <p:nvPicPr>
          <p:cNvPr id="4" name="Picture 3" descr="http://content60.eol.org/content/2012/09/01/22/47046_580_3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118" y="4431324"/>
            <a:ext cx="3428837" cy="2285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45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96718"/>
            <a:ext cx="8370277" cy="3450696"/>
          </a:xfrm>
        </p:spPr>
        <p:txBody>
          <a:bodyPr>
            <a:noAutofit/>
          </a:bodyPr>
          <a:lstStyle/>
          <a:p>
            <a:r>
              <a:rPr lang="en-CA" sz="2800" b="1" dirty="0" smtClean="0">
                <a:solidFill>
                  <a:srgbClr val="FF0000"/>
                </a:solidFill>
              </a:rPr>
              <a:t>TWO</a:t>
            </a:r>
            <a:r>
              <a:rPr lang="en-CA" sz="2800" dirty="0" smtClean="0"/>
              <a:t> distinct characteristics of most flowering plants, ferns, conifers are:</a:t>
            </a:r>
          </a:p>
          <a:p>
            <a:pPr lvl="1"/>
            <a:r>
              <a:rPr lang="en-CA" sz="2400" b="1" dirty="0" smtClean="0">
                <a:solidFill>
                  <a:schemeClr val="accent3">
                    <a:lumMod val="75000"/>
                  </a:schemeClr>
                </a:solidFill>
              </a:rPr>
              <a:t>GREEN COLOUR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CA" sz="2400" dirty="0" smtClean="0"/>
              <a:t>(Due to </a:t>
            </a:r>
            <a:r>
              <a:rPr lang="en-CA" sz="2400" b="1" dirty="0" smtClean="0">
                <a:solidFill>
                  <a:schemeClr val="accent3">
                    <a:lumMod val="75000"/>
                  </a:schemeClr>
                </a:solidFill>
              </a:rPr>
              <a:t>CHLOROPHYLL</a:t>
            </a:r>
            <a:r>
              <a:rPr lang="en-CA" sz="2400" dirty="0" smtClean="0"/>
              <a:t> for Photosynthesis)</a:t>
            </a:r>
          </a:p>
          <a:p>
            <a:pPr lvl="1"/>
            <a:r>
              <a:rPr lang="en-CA" sz="2400" dirty="0" smtClean="0"/>
              <a:t>Can not move from place to place (</a:t>
            </a:r>
            <a:r>
              <a:rPr lang="en-CA" sz="2400" b="1" dirty="0" smtClean="0">
                <a:solidFill>
                  <a:srgbClr val="FF0000"/>
                </a:solidFill>
              </a:rPr>
              <a:t>ROOTS</a:t>
            </a:r>
            <a:r>
              <a:rPr lang="en-CA" sz="2400" dirty="0" smtClean="0"/>
              <a:t> anchor them in place)</a:t>
            </a:r>
          </a:p>
          <a:p>
            <a:pPr>
              <a:buNone/>
            </a:pPr>
            <a:endParaRPr lang="en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CHARACTERISTICS COME TO MIND WHEN YOU THINK OF PLANTS?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86533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LANT SYSTEM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AT CHARACTERISTICS COME TO MIND WHEN YOU THINK OF PLANTS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HIERARCHY OF PLANT BODY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PLANT TISSUE SYSTEMS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CLOSER LOOK AT THE SHOOT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CLOSER LOOK AT THE LEAF&amp;quot;&quot;/&gt;&lt;property id=&quot;20307&quot; value=&quot;265&quot;/&gt;&lt;/object&gt;&lt;object type=&quot;3&quot; unique_id=&quot;10010&quot;&gt;&lt;property id=&quot;20148&quot; value=&quot;5&quot;/&gt;&lt;property id=&quot;20300&quot; value=&quot;Slide 7 - &amp;quot;CLOSER LOOK AT THE SHOOT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CLOSER LOOK AT THE SHOOT&amp;quot;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1&quot;/&gt;&lt;/object&gt;&lt;object type=&quot;3&quot; unique_id=&quot;10013&quot;&gt;&lt;property id=&quot;20148&quot; value=&quot;5&quot;/&gt;&lt;property id=&quot;20300&quot; value=&quot;Slide 10 - &amp;quot;HOMEWORK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2246</TotalTime>
  <Words>527</Words>
  <Application>Microsoft Office PowerPoint</Application>
  <PresentationFormat>On-screen Show (4:3)</PresentationFormat>
  <Paragraphs>105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Waveform</vt:lpstr>
      <vt:lpstr>Why Should We Care About Plants?</vt:lpstr>
      <vt:lpstr>Why Should We Care About Plants?</vt:lpstr>
      <vt:lpstr>Why Should We Care About Plants?</vt:lpstr>
      <vt:lpstr>Slide 4</vt:lpstr>
      <vt:lpstr>Vegetables</vt:lpstr>
      <vt:lpstr>Plants are cool!</vt:lpstr>
      <vt:lpstr>Plants can also be deadly!</vt:lpstr>
      <vt:lpstr>Brainstorm:</vt:lpstr>
      <vt:lpstr>WHAT CHARACTERISTICS COME TO MIND WHEN YOU THINK OF PLANTS?</vt:lpstr>
      <vt:lpstr>WHAT CHARACTERISTICS COME TO MIND WHEN YOU THINK OF PLANTS?</vt:lpstr>
      <vt:lpstr>Two Main Body Systems Roots and Shoots!  </vt:lpstr>
      <vt:lpstr>HIERARCHY OF PLANT BODY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HIERARCHY OF PLANT BODY</vt:lpstr>
      <vt:lpstr>Slide 21</vt:lpstr>
      <vt:lpstr>Slide 22</vt:lpstr>
      <vt:lpstr>HIERARCHY OF PLANT BODY</vt:lpstr>
      <vt:lpstr>Important Functions of Plants: </vt:lpstr>
      <vt:lpstr>The Leaf &amp; Photosynthesis</vt:lpstr>
      <vt:lpstr>The Leaf</vt:lpstr>
      <vt:lpstr>Slide 27</vt:lpstr>
      <vt:lpstr>Leaves can be adapted for support, protection, reproduction and attraction </vt:lpstr>
      <vt:lpstr>CLOSER LOOK AT THE LEAF</vt:lpstr>
      <vt:lpstr>Flower</vt:lpstr>
      <vt:lpstr>Slide 31</vt:lpstr>
      <vt:lpstr>Pollination</vt:lpstr>
      <vt:lpstr>Pollination</vt:lpstr>
      <vt:lpstr>The Beauty of Pollination</vt:lpstr>
      <vt:lpstr>Stems</vt:lpstr>
      <vt:lpstr>Stem (Trunk)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SYSTEMS</dc:title>
  <dc:creator>Ramiel Nassara</dc:creator>
  <cp:lastModifiedBy>ICT</cp:lastModifiedBy>
  <cp:revision>53</cp:revision>
  <dcterms:created xsi:type="dcterms:W3CDTF">2012-01-09T00:34:43Z</dcterms:created>
  <dcterms:modified xsi:type="dcterms:W3CDTF">2014-09-29T15:02:53Z</dcterms:modified>
</cp:coreProperties>
</file>