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9" r:id="rId2"/>
    <p:sldId id="331" r:id="rId3"/>
    <p:sldId id="258" r:id="rId4"/>
    <p:sldId id="334" r:id="rId5"/>
    <p:sldId id="260" r:id="rId6"/>
    <p:sldId id="301" r:id="rId7"/>
    <p:sldId id="292" r:id="rId8"/>
    <p:sldId id="259" r:id="rId9"/>
    <p:sldId id="261" r:id="rId10"/>
    <p:sldId id="295" r:id="rId11"/>
    <p:sldId id="294" r:id="rId12"/>
    <p:sldId id="335" r:id="rId13"/>
    <p:sldId id="336" r:id="rId14"/>
    <p:sldId id="337" r:id="rId15"/>
    <p:sldId id="338" r:id="rId16"/>
    <p:sldId id="344" r:id="rId17"/>
    <p:sldId id="343" r:id="rId18"/>
    <p:sldId id="345" r:id="rId19"/>
    <p:sldId id="270" r:id="rId20"/>
  </p:sldIdLst>
  <p:sldSz cx="9144000" cy="6858000" type="screen4x3"/>
  <p:notesSz cx="6954838" cy="9240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FFB"/>
    <a:srgbClr val="B2B2B2"/>
    <a:srgbClr val="00FF00"/>
    <a:srgbClr val="0000FF"/>
    <a:srgbClr val="FF0000"/>
    <a:srgbClr val="5F5F5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 autoAdjust="0"/>
    <p:restoredTop sz="93460" autoAdjust="0"/>
  </p:normalViewPr>
  <p:slideViewPr>
    <p:cSldViewPr>
      <p:cViewPr varScale="1">
        <p:scale>
          <a:sx n="70" d="100"/>
          <a:sy n="70" d="100"/>
        </p:scale>
        <p:origin x="139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BAE548-1169-4778-A475-2AA108A2360C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F72390-0CE2-42DC-9DDC-836D5A8CA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94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A79E9F4-B94E-4621-A4D2-878FB52AF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319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8EB7BF-0CC5-44E6-AFC0-47670F630C6F}" type="slidenum">
              <a:rPr lang="en-US" altLang="en-US" b="0"/>
              <a:pPr eaLnBrk="1" hangingPunct="1"/>
              <a:t>6</a:t>
            </a:fld>
            <a:endParaRPr lang="en-US" altLang="en-US" b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doing geometric optics problems it is much simpler to draw the lens/mirror as a line so that the light relects/refracts at the line.  This saves us from having to show the lights behavior inside the lens.</a:t>
            </a:r>
          </a:p>
        </p:txBody>
      </p:sp>
    </p:spTree>
    <p:extLst>
      <p:ext uri="{BB962C8B-B14F-4D97-AF65-F5344CB8AC3E}">
        <p14:creationId xmlns:p14="http://schemas.microsoft.com/office/powerpoint/2010/main" val="397484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2CB5E-59B3-4C3C-A2D0-504C72803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83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201A4-89FB-4A30-9AA8-C553D90D8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84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07111-C754-40F8-A38C-6200C3D86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D6BD4-634A-493F-ACB0-17232D6FA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88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A2FE8-D2FC-49BF-98BE-97B58CDA1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63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C1256-7534-4F8C-99F5-A4B6DCF1D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9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103D1-AB2E-48BD-9EA2-F33AEA8B5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93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D516F-60C7-45A3-9589-9E64AB338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7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E21F2-678E-4683-93DC-FD4AA1995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2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CD555-560C-4998-BB92-AD9F60559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28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7FC66-C7A4-44C7-A45D-1E5492482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80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C8527D5-3355-4BE1-9C63-ABB6E257AB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553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b="0">
                <a:latin typeface="Arial" charset="0"/>
              </a:rPr>
              <a:t>J.M. Gabrielse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new/admin/get-run-offline.php?sim_id=102" TargetMode="External"/><Relationship Id="rId2" Type="http://schemas.openxmlformats.org/officeDocument/2006/relationships/hyperlink" Target="http://faulkes-telescope.com/education/activities/worksheets/Light_Op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y.ntnu.edu.tw/ntnujava/index.php?topic=4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 Review: The Refraction of Light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Light moves at different speeds through different media. When it travels from one medium into another, the change in speed causes the ray to </a:t>
            </a:r>
            <a:r>
              <a:rPr lang="en-US" altLang="en-US" sz="2800" dirty="0" smtClean="0">
                <a:solidFill>
                  <a:schemeClr val="accent2"/>
                </a:solidFill>
              </a:rPr>
              <a:t>bend (refract) towards or away from the normal.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  <p:pic>
        <p:nvPicPr>
          <p:cNvPr id="7" name="Picture 5" descr="FG26_21-02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000"/>
          <a:stretch>
            <a:fillRect/>
          </a:stretch>
        </p:blipFill>
        <p:spPr bwMode="auto">
          <a:xfrm>
            <a:off x="463550" y="4038600"/>
            <a:ext cx="82169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"/>
          <a:stretch>
            <a:fillRect/>
          </a:stretch>
        </p:blipFill>
        <p:spPr bwMode="auto">
          <a:xfrm>
            <a:off x="4038600" y="2895600"/>
            <a:ext cx="3589337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9" descr="convex lens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-636588" y="4800600"/>
            <a:ext cx="5208588" cy="152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-282575" y="4191000"/>
            <a:ext cx="4854575" cy="71278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-206375" y="2286000"/>
            <a:ext cx="4778375" cy="685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-265113" y="958850"/>
            <a:ext cx="4837113" cy="1403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32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Lenses</a:t>
            </a:r>
          </a:p>
        </p:txBody>
      </p:sp>
      <p:grpSp>
        <p:nvGrpSpPr>
          <p:cNvPr id="20490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20499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 dirty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20501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Text Box 14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pic>
        <p:nvPicPr>
          <p:cNvPr id="20492" name="Picture 34" descr="convex lens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20494" name="Line 21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22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23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24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25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0289E-6 L 0.5 1.5028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5 0.19306 " pathEditMode="relative" ptsTypes="AA">
                                      <p:cBhvr>
                                        <p:cTn id="9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93889E-18 L 0.5 0.09723 " pathEditMode="relative" ptsTypes="AA">
                                      <p:cBhvr>
                                        <p:cTn id="11" dur="2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 -2.22222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50313 -0.09861 " pathEditMode="relative" ptsTypes="AA">
                                      <p:cBhvr>
                                        <p:cTn id="15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0104 -0.19583 " pathEditMode="relative" ptsTypes="AA">
                                      <p:cBhvr>
                                        <p:cTn id="17" dur="2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 animBg="1"/>
      <p:bldP spid="50193" grpId="0" animBg="1"/>
      <p:bldP spid="50192" grpId="0" animBg="1"/>
      <p:bldP spid="50191" grpId="0" animBg="1"/>
      <p:bldP spid="501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convex lens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90700"/>
            <a:ext cx="835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Lenses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21522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21524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0" y="2362200"/>
            <a:ext cx="4572000" cy="2438400"/>
            <a:chOff x="0" y="1488"/>
            <a:chExt cx="2976" cy="1536"/>
          </a:xfrm>
        </p:grpSpPr>
        <p:sp>
          <p:nvSpPr>
            <p:cNvPr id="21517" name="Line 8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9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0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1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2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Line 14"/>
          <p:cNvSpPr>
            <a:spLocks noChangeShapeType="1"/>
          </p:cNvSpPr>
          <p:nvPr/>
        </p:nvSpPr>
        <p:spPr bwMode="auto">
          <a:xfrm>
            <a:off x="4572000" y="2362200"/>
            <a:ext cx="4591050" cy="13287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8"/>
          <p:cNvSpPr>
            <a:spLocks noChangeShapeType="1"/>
          </p:cNvSpPr>
          <p:nvPr/>
        </p:nvSpPr>
        <p:spPr bwMode="auto">
          <a:xfrm>
            <a:off x="4572000" y="2971800"/>
            <a:ext cx="4572000" cy="6715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9"/>
          <p:cNvSpPr>
            <a:spLocks noChangeShapeType="1"/>
          </p:cNvSpPr>
          <p:nvPr/>
        </p:nvSpPr>
        <p:spPr bwMode="auto">
          <a:xfrm>
            <a:off x="457200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0"/>
          <p:cNvSpPr>
            <a:spLocks noChangeShapeType="1"/>
          </p:cNvSpPr>
          <p:nvPr/>
        </p:nvSpPr>
        <p:spPr bwMode="auto">
          <a:xfrm flipV="1">
            <a:off x="4572000" y="3524250"/>
            <a:ext cx="4591050" cy="6667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21"/>
          <p:cNvSpPr>
            <a:spLocks noChangeShapeType="1"/>
          </p:cNvSpPr>
          <p:nvPr/>
        </p:nvSpPr>
        <p:spPr bwMode="auto">
          <a:xfrm flipV="1">
            <a:off x="4572000" y="3457575"/>
            <a:ext cx="4557713" cy="13430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that come in parallel to the </a:t>
            </a:r>
            <a:r>
              <a:rPr lang="en-US" altLang="en-US" b="0">
                <a:solidFill>
                  <a:schemeClr val="hlink"/>
                </a:solidFill>
              </a:rPr>
              <a:t>optical axis</a:t>
            </a:r>
            <a:r>
              <a:rPr lang="en-US" altLang="en-US" b="0">
                <a:solidFill>
                  <a:schemeClr val="bg1"/>
                </a:solidFill>
              </a:rPr>
              <a:t> converge at the </a:t>
            </a:r>
            <a:r>
              <a:rPr lang="en-US" altLang="en-US" b="0">
                <a:solidFill>
                  <a:srgbClr val="FF0000"/>
                </a:solidFill>
              </a:rPr>
              <a:t>focal point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516" name="Text Box 17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</a:rPr>
              <a:t> Ray Tracing for Lenses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The three principal rays for lenses are similar to those for mirrors:</a:t>
            </a:r>
          </a:p>
          <a:p>
            <a:pPr marL="457200" indent="-4572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The incident ray that runs parallel to the PA will refract through the principle focus</a:t>
            </a:r>
          </a:p>
          <a:p>
            <a:pPr marL="457200" indent="-4572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 incident ray that goes through the principle focus will refract parallel to the PA</a:t>
            </a:r>
          </a:p>
          <a:p>
            <a:pPr marL="457200" indent="-4572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incident ray that goes through the optical </a:t>
            </a:r>
            <a:r>
              <a:rPr lang="en-US" altLang="en-US" sz="2800" i="1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centre</a:t>
            </a:r>
            <a:r>
              <a:rPr lang="en-US" altLang="en-US" sz="2800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does not refract, assuming </a:t>
            </a:r>
            <a:r>
              <a:rPr lang="en-US" altLang="en-US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lens is thin enough, it will not be deflected. </a:t>
            </a:r>
            <a:endParaRPr lang="en-US" altLang="en-US" sz="2800" i="1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marL="1200150" lvl="1" indent="-4572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This </a:t>
            </a:r>
            <a:r>
              <a:rPr lang="en-US" altLang="en-US" sz="28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is the thin-lens approximation.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 Ray Tracing for Lenses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15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These diagrams show the principal rays for both types of lenses:</a:t>
            </a:r>
          </a:p>
        </p:txBody>
      </p:sp>
      <p:pic>
        <p:nvPicPr>
          <p:cNvPr id="29700" name="Picture 4" descr="FG26_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414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FG26_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414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 Ray Tracing for Lenses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As with mirrors, we use these principal rays to locate the image:</a:t>
            </a:r>
          </a:p>
        </p:txBody>
      </p:sp>
      <p:pic>
        <p:nvPicPr>
          <p:cNvPr id="30724" name="Picture 4" descr="FG26_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0" b="20000"/>
          <a:stretch>
            <a:fillRect/>
          </a:stretch>
        </p:blipFill>
        <p:spPr bwMode="auto">
          <a:xfrm>
            <a:off x="1130300" y="2514600"/>
            <a:ext cx="68834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 Ray Tracing for Lenses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153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The convex lens forms different image types depending on where the object is located with respect to the focal point:</a:t>
            </a:r>
          </a:p>
        </p:txBody>
      </p:sp>
      <p:pic>
        <p:nvPicPr>
          <p:cNvPr id="31748" name="Picture 4" descr="FG26_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 b="37000"/>
          <a:stretch>
            <a:fillRect/>
          </a:stretch>
        </p:blipFill>
        <p:spPr bwMode="auto">
          <a:xfrm>
            <a:off x="279400" y="3048000"/>
            <a:ext cx="8585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10_561f08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2557462"/>
            <a:ext cx="8001000" cy="27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10_561f08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614285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Text work</a:t>
            </a:r>
          </a:p>
        </p:txBody>
      </p:sp>
      <p:sp>
        <p:nvSpPr>
          <p:cNvPr id="327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Read P </a:t>
            </a:r>
            <a:r>
              <a:rPr lang="en-US" altLang="en-US" dirty="0" smtClean="0"/>
              <a:t>556-560 for extra support</a:t>
            </a:r>
            <a:endParaRPr lang="en-US" altLang="en-US" dirty="0" smtClean="0"/>
          </a:p>
          <a:p>
            <a:r>
              <a:rPr lang="en-US" altLang="en-US" dirty="0" smtClean="0"/>
              <a:t>Complete </a:t>
            </a:r>
            <a:r>
              <a:rPr lang="en-US" altLang="en-US" dirty="0" smtClean="0"/>
              <a:t>worksheets</a:t>
            </a:r>
            <a:endParaRPr lang="en-US" altLang="en-US" dirty="0" smtClean="0"/>
          </a:p>
          <a:p>
            <a:r>
              <a:rPr lang="en-US" altLang="en-US" dirty="0" smtClean="0"/>
              <a:t>Do#5-7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8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Thanks/Further Info</a:t>
            </a:r>
          </a:p>
        </p:txBody>
      </p:sp>
      <p:sp>
        <p:nvSpPr>
          <p:cNvPr id="33795" name="Text Box 41"/>
          <p:cNvSpPr txBox="1">
            <a:spLocks noChangeArrowheads="1"/>
          </p:cNvSpPr>
          <p:nvPr/>
        </p:nvSpPr>
        <p:spPr bwMode="auto">
          <a:xfrm>
            <a:off x="533400" y="1600200"/>
            <a:ext cx="8229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hlinkClick r:id="rId2"/>
              </a:rPr>
              <a:t>Faulkes Telescope Project: Light &amp; Optics</a:t>
            </a:r>
            <a:r>
              <a:rPr lang="en-US" altLang="en-US"/>
              <a:t> </a:t>
            </a:r>
            <a:r>
              <a:rPr lang="en-US" altLang="en-US">
                <a:solidFill>
                  <a:schemeClr val="bg1"/>
                </a:solidFill>
              </a:rPr>
              <a:t>by Sarah Roberts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hlinkClick r:id="rId2"/>
              </a:rPr>
              <a:t>Fundamentals of Optics: An Introduction for Beginners</a:t>
            </a:r>
            <a:r>
              <a:rPr lang="en-US" altLang="en-US"/>
              <a:t> </a:t>
            </a:r>
            <a:r>
              <a:rPr lang="en-US" altLang="en-US">
                <a:solidFill>
                  <a:schemeClr val="bg1"/>
                </a:solidFill>
              </a:rPr>
              <a:t>by Jenny Reinhard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hlinkClick r:id="rId3"/>
              </a:rPr>
              <a:t>PHET Geometric Optics (Flash Simulator)</a:t>
            </a:r>
            <a:endParaRPr lang="en-US" altLang="en-US"/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hlinkClick r:id="rId4"/>
              </a:rPr>
              <a:t>Thin Lens &amp; Mirror (Java Simulator)</a:t>
            </a:r>
            <a:r>
              <a:rPr lang="en-US" altLang="en-US"/>
              <a:t> </a:t>
            </a:r>
            <a:r>
              <a:rPr lang="en-US" altLang="en-US">
                <a:solidFill>
                  <a:schemeClr val="bg1"/>
                </a:solidFill>
              </a:rPr>
              <a:t>by Fu-Kwun Hwang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8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0612" y="4724400"/>
            <a:ext cx="6734175" cy="1419225"/>
          </a:xfrm>
          <a:noFill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548362"/>
            <a:ext cx="845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dirty="0" smtClean="0">
                <a:solidFill>
                  <a:schemeClr val="accent2"/>
                </a:solidFill>
              </a:rPr>
              <a:t>Something else: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dirty="0" smtClean="0">
                <a:solidFill>
                  <a:schemeClr val="accent2"/>
                </a:solidFill>
              </a:rPr>
              <a:t>The </a:t>
            </a:r>
            <a:r>
              <a:rPr lang="en-US" altLang="en-US" sz="4000" dirty="0">
                <a:solidFill>
                  <a:schemeClr val="accent2"/>
                </a:solidFill>
              </a:rPr>
              <a:t>angle of refraction is related to the different speeds: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/>
          <a:stretch>
            <a:fillRect/>
          </a:stretch>
        </p:blipFill>
        <p:spPr bwMode="auto">
          <a:xfrm>
            <a:off x="2667000" y="2803092"/>
            <a:ext cx="29718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04800"/>
            <a:ext cx="5334000" cy="11430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Refraction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3200" smtClean="0"/>
              <a:t>(bending </a:t>
            </a:r>
            <a:r>
              <a:rPr lang="en-US" altLang="en-US" sz="3200" smtClean="0">
                <a:solidFill>
                  <a:srgbClr val="FFCC00"/>
                </a:solidFill>
              </a:rPr>
              <a:t>light</a:t>
            </a:r>
            <a:r>
              <a:rPr lang="en-US" altLang="en-US" sz="3200" smtClean="0"/>
              <a:t>)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2400" y="1828800"/>
            <a:ext cx="41148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Refraction</a:t>
            </a:r>
            <a:r>
              <a:rPr lang="en-US" altLang="en-US" b="0">
                <a:solidFill>
                  <a:schemeClr val="bg1"/>
                </a:solidFill>
              </a:rPr>
              <a:t> is when </a:t>
            </a:r>
            <a:r>
              <a:rPr lang="en-US" altLang="en-US" b="0">
                <a:solidFill>
                  <a:srgbClr val="FFCC00"/>
                </a:solidFill>
              </a:rPr>
              <a:t>light</a:t>
            </a:r>
            <a:r>
              <a:rPr lang="en-US" altLang="en-US" b="0">
                <a:solidFill>
                  <a:schemeClr val="bg1"/>
                </a:solidFill>
              </a:rPr>
              <a:t> </a:t>
            </a:r>
            <a:r>
              <a:rPr lang="en-US" altLang="en-US">
                <a:solidFill>
                  <a:schemeClr val="bg1"/>
                </a:solidFill>
              </a:rPr>
              <a:t>bends</a:t>
            </a:r>
            <a:r>
              <a:rPr lang="en-US" altLang="en-US" b="0">
                <a:solidFill>
                  <a:schemeClr val="bg1"/>
                </a:solidFill>
              </a:rPr>
              <a:t> as it passes from one </a:t>
            </a:r>
            <a:r>
              <a:rPr lang="en-US" altLang="en-US" b="0">
                <a:solidFill>
                  <a:srgbClr val="B2B2B2"/>
                </a:solidFill>
              </a:rPr>
              <a:t>medium</a:t>
            </a:r>
            <a:r>
              <a:rPr lang="en-US" altLang="en-US" b="0">
                <a:solidFill>
                  <a:schemeClr val="bg1"/>
                </a:solidFill>
              </a:rPr>
              <a:t> into </a:t>
            </a:r>
            <a:r>
              <a:rPr lang="en-US" altLang="en-US" b="0">
                <a:solidFill>
                  <a:srgbClr val="93EFFB"/>
                </a:solidFill>
              </a:rPr>
              <a:t>another</a:t>
            </a:r>
            <a:r>
              <a:rPr lang="en-US" altLang="en-US" b="0">
                <a:solidFill>
                  <a:schemeClr val="bg1"/>
                </a:solidFill>
              </a:rPr>
              <a:t>. </a:t>
            </a: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When </a:t>
            </a:r>
            <a:r>
              <a:rPr lang="en-US" altLang="en-US" b="0">
                <a:solidFill>
                  <a:srgbClr val="FFCC00"/>
                </a:solidFill>
              </a:rPr>
              <a:t>light</a:t>
            </a:r>
            <a:r>
              <a:rPr lang="en-US" altLang="en-US" b="0">
                <a:solidFill>
                  <a:schemeClr val="bg1"/>
                </a:solidFill>
              </a:rPr>
              <a:t> traveling through </a:t>
            </a:r>
            <a:r>
              <a:rPr lang="en-US" altLang="en-US" b="0">
                <a:solidFill>
                  <a:srgbClr val="B2B2B2"/>
                </a:solidFill>
              </a:rPr>
              <a:t>air</a:t>
            </a:r>
            <a:r>
              <a:rPr lang="en-US" altLang="en-US" b="0">
                <a:solidFill>
                  <a:schemeClr val="bg1"/>
                </a:solidFill>
              </a:rPr>
              <a:t> passes into the </a:t>
            </a:r>
            <a:r>
              <a:rPr lang="en-US" altLang="en-US" b="0">
                <a:solidFill>
                  <a:srgbClr val="93EFFB"/>
                </a:solidFill>
              </a:rPr>
              <a:t>glass</a:t>
            </a:r>
            <a:r>
              <a:rPr lang="en-US" altLang="en-US" b="0">
                <a:solidFill>
                  <a:schemeClr val="bg1"/>
                </a:solidFill>
              </a:rPr>
              <a:t> block it is </a:t>
            </a:r>
            <a:r>
              <a:rPr lang="en-US" altLang="en-US">
                <a:solidFill>
                  <a:schemeClr val="bg1"/>
                </a:solidFill>
              </a:rPr>
              <a:t>refracted</a:t>
            </a:r>
            <a:r>
              <a:rPr lang="en-US" altLang="en-US" b="0">
                <a:solidFill>
                  <a:schemeClr val="bg1"/>
                </a:solidFill>
              </a:rPr>
              <a:t> towards the </a:t>
            </a:r>
            <a:r>
              <a:rPr lang="en-US" altLang="en-US" b="0">
                <a:solidFill>
                  <a:srgbClr val="FF00FF"/>
                </a:solidFill>
              </a:rPr>
              <a:t>normal</a:t>
            </a:r>
            <a:r>
              <a:rPr lang="en-US" altLang="en-US" b="0">
                <a:solidFill>
                  <a:schemeClr val="bg1"/>
                </a:solidFill>
              </a:rPr>
              <a:t>. </a:t>
            </a: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When </a:t>
            </a:r>
            <a:r>
              <a:rPr lang="en-US" altLang="en-US" b="0">
                <a:solidFill>
                  <a:srgbClr val="FFCC00"/>
                </a:solidFill>
              </a:rPr>
              <a:t>light </a:t>
            </a:r>
            <a:r>
              <a:rPr lang="en-US" altLang="en-US" b="0">
                <a:solidFill>
                  <a:schemeClr val="bg1"/>
                </a:solidFill>
              </a:rPr>
              <a:t>passes back out of the </a:t>
            </a:r>
            <a:r>
              <a:rPr lang="en-US" altLang="en-US" b="0">
                <a:solidFill>
                  <a:srgbClr val="93EFFB"/>
                </a:solidFill>
              </a:rPr>
              <a:t>glass</a:t>
            </a:r>
            <a:r>
              <a:rPr lang="en-US" altLang="en-US" b="0">
                <a:solidFill>
                  <a:schemeClr val="bg1"/>
                </a:solidFill>
              </a:rPr>
              <a:t> into the </a:t>
            </a:r>
            <a:r>
              <a:rPr lang="en-US" altLang="en-US" b="0">
                <a:solidFill>
                  <a:srgbClr val="B2B2B2"/>
                </a:solidFill>
              </a:rPr>
              <a:t>air</a:t>
            </a:r>
            <a:r>
              <a:rPr lang="en-US" altLang="en-US" b="0">
                <a:solidFill>
                  <a:schemeClr val="bg1"/>
                </a:solidFill>
              </a:rPr>
              <a:t>, it is </a:t>
            </a:r>
            <a:r>
              <a:rPr lang="en-US" altLang="en-US">
                <a:solidFill>
                  <a:schemeClr val="bg1"/>
                </a:solidFill>
              </a:rPr>
              <a:t>refracted</a:t>
            </a:r>
            <a:r>
              <a:rPr lang="en-US" altLang="en-US" b="0">
                <a:solidFill>
                  <a:schemeClr val="bg1"/>
                </a:solidFill>
              </a:rPr>
              <a:t> away from the </a:t>
            </a:r>
            <a:r>
              <a:rPr lang="en-US" altLang="en-US" b="0">
                <a:solidFill>
                  <a:srgbClr val="FF00FF"/>
                </a:solidFill>
              </a:rPr>
              <a:t>normal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endParaRPr lang="en-US" altLang="en-US" b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Since </a:t>
            </a:r>
            <a:r>
              <a:rPr lang="en-US" altLang="en-US" b="0">
                <a:solidFill>
                  <a:srgbClr val="FFCC00"/>
                </a:solidFill>
              </a:rPr>
              <a:t>light </a:t>
            </a:r>
            <a:r>
              <a:rPr lang="en-US" altLang="en-US">
                <a:solidFill>
                  <a:schemeClr val="bg1"/>
                </a:solidFill>
              </a:rPr>
              <a:t>refracts </a:t>
            </a:r>
            <a:r>
              <a:rPr lang="en-US" altLang="en-US" b="0">
                <a:solidFill>
                  <a:schemeClr val="bg1"/>
                </a:solidFill>
              </a:rPr>
              <a:t>when it changes </a:t>
            </a:r>
            <a:r>
              <a:rPr lang="en-US" altLang="en-US" b="0">
                <a:solidFill>
                  <a:srgbClr val="93EFFB"/>
                </a:solidFill>
              </a:rPr>
              <a:t>mediums</a:t>
            </a:r>
            <a:r>
              <a:rPr lang="en-US" altLang="en-US" b="0">
                <a:solidFill>
                  <a:schemeClr val="bg1"/>
                </a:solidFill>
              </a:rPr>
              <a:t> </a:t>
            </a:r>
            <a:r>
              <a:rPr lang="en-US" altLang="en-US" b="0">
                <a:solidFill>
                  <a:srgbClr val="FFCC00"/>
                </a:solidFill>
              </a:rPr>
              <a:t>it</a:t>
            </a:r>
            <a:r>
              <a:rPr lang="en-US" altLang="en-US" b="0">
                <a:solidFill>
                  <a:schemeClr val="bg1"/>
                </a:solidFill>
              </a:rPr>
              <a:t> can be aimed.  </a:t>
            </a:r>
            <a:r>
              <a:rPr lang="en-US" altLang="en-US" b="0">
                <a:solidFill>
                  <a:srgbClr val="93EFFB"/>
                </a:solidFill>
              </a:rPr>
              <a:t>Lenses</a:t>
            </a:r>
            <a:r>
              <a:rPr lang="en-US" altLang="en-US" b="0">
                <a:solidFill>
                  <a:schemeClr val="bg1"/>
                </a:solidFill>
              </a:rPr>
              <a:t> are shaped so </a:t>
            </a:r>
            <a:r>
              <a:rPr lang="en-US" altLang="en-US" b="0">
                <a:solidFill>
                  <a:srgbClr val="FFCC00"/>
                </a:solidFill>
              </a:rPr>
              <a:t>light</a:t>
            </a:r>
            <a:r>
              <a:rPr lang="en-US" altLang="en-US" b="0">
                <a:solidFill>
                  <a:schemeClr val="bg1"/>
                </a:solidFill>
              </a:rPr>
              <a:t> is aimed at a </a:t>
            </a:r>
            <a:r>
              <a:rPr lang="en-US" altLang="en-US" b="0">
                <a:solidFill>
                  <a:srgbClr val="FF0000"/>
                </a:solidFill>
              </a:rPr>
              <a:t>focal point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3076" name="Group 24"/>
          <p:cNvGrpSpPr>
            <a:grpSpLocks/>
          </p:cNvGrpSpPr>
          <p:nvPr/>
        </p:nvGrpSpPr>
        <p:grpSpPr bwMode="auto">
          <a:xfrm>
            <a:off x="2895600" y="0"/>
            <a:ext cx="6019800" cy="6858000"/>
            <a:chOff x="1824" y="0"/>
            <a:chExt cx="3792" cy="4320"/>
          </a:xfrm>
        </p:grpSpPr>
        <p:grpSp>
          <p:nvGrpSpPr>
            <p:cNvPr id="3077" name="Group 23"/>
            <p:cNvGrpSpPr>
              <a:grpSpLocks/>
            </p:cNvGrpSpPr>
            <p:nvPr/>
          </p:nvGrpSpPr>
          <p:grpSpPr bwMode="auto">
            <a:xfrm>
              <a:off x="1824" y="0"/>
              <a:ext cx="3792" cy="4320"/>
              <a:chOff x="1920" y="0"/>
              <a:chExt cx="3792" cy="4320"/>
            </a:xfrm>
          </p:grpSpPr>
          <p:grpSp>
            <p:nvGrpSpPr>
              <p:cNvPr id="3079" name="Group 22"/>
              <p:cNvGrpSpPr>
                <a:grpSpLocks/>
              </p:cNvGrpSpPr>
              <p:nvPr/>
            </p:nvGrpSpPr>
            <p:grpSpPr bwMode="auto">
              <a:xfrm>
                <a:off x="1920" y="0"/>
                <a:ext cx="3792" cy="4320"/>
                <a:chOff x="1920" y="0"/>
                <a:chExt cx="3792" cy="4320"/>
              </a:xfrm>
            </p:grpSpPr>
            <p:pic>
              <p:nvPicPr>
                <p:cNvPr id="3088" name="Picture 6" descr="glass block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-2" b="-1877"/>
                <a:stretch>
                  <a:fillRect/>
                </a:stretch>
              </p:blipFill>
              <p:spPr bwMode="auto">
                <a:xfrm>
                  <a:off x="2832" y="2016"/>
                  <a:ext cx="2880" cy="1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89" name="Line 7"/>
                <p:cNvSpPr>
                  <a:spLocks noChangeShapeType="1"/>
                </p:cNvSpPr>
                <p:nvPr/>
              </p:nvSpPr>
              <p:spPr bwMode="auto">
                <a:xfrm>
                  <a:off x="4032" y="1392"/>
                  <a:ext cx="0" cy="120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Line 8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2112" cy="2016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Line 9"/>
                <p:cNvSpPr>
                  <a:spLocks noChangeShapeType="1"/>
                </p:cNvSpPr>
                <p:nvPr/>
              </p:nvSpPr>
              <p:spPr bwMode="auto">
                <a:xfrm>
                  <a:off x="4032" y="2016"/>
                  <a:ext cx="624" cy="1440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Line 11"/>
                <p:cNvSpPr>
                  <a:spLocks noChangeShapeType="1"/>
                </p:cNvSpPr>
                <p:nvPr/>
              </p:nvSpPr>
              <p:spPr bwMode="auto">
                <a:xfrm>
                  <a:off x="4656" y="2832"/>
                  <a:ext cx="0" cy="1104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12"/>
                <p:cNvSpPr>
                  <a:spLocks noChangeShapeType="1"/>
                </p:cNvSpPr>
                <p:nvPr/>
              </p:nvSpPr>
              <p:spPr bwMode="auto">
                <a:xfrm>
                  <a:off x="4656" y="3456"/>
                  <a:ext cx="912" cy="864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0" name="Text Box 14"/>
              <p:cNvSpPr txBox="1">
                <a:spLocks noChangeArrowheads="1"/>
              </p:cNvSpPr>
              <p:nvPr/>
            </p:nvSpPr>
            <p:spPr bwMode="auto">
              <a:xfrm>
                <a:off x="3600" y="1152"/>
                <a:ext cx="9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3081" name="Text Box 15"/>
              <p:cNvSpPr txBox="1">
                <a:spLocks noChangeArrowheads="1"/>
              </p:cNvSpPr>
              <p:nvPr/>
            </p:nvSpPr>
            <p:spPr bwMode="auto">
              <a:xfrm>
                <a:off x="4176" y="3936"/>
                <a:ext cx="9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3082" name="Text Box 16"/>
              <p:cNvSpPr txBox="1">
                <a:spLocks noChangeArrowheads="1"/>
              </p:cNvSpPr>
              <p:nvPr/>
            </p:nvSpPr>
            <p:spPr bwMode="auto">
              <a:xfrm>
                <a:off x="2976" y="1680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3083" name="Text Box 17"/>
              <p:cNvSpPr txBox="1">
                <a:spLocks noChangeArrowheads="1"/>
              </p:cNvSpPr>
              <p:nvPr/>
            </p:nvSpPr>
            <p:spPr bwMode="auto">
              <a:xfrm>
                <a:off x="5088" y="3552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3084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78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n-US" sz="2000" b="0">
                    <a:solidFill>
                      <a:srgbClr val="93EFFB"/>
                    </a:solidFill>
                    <a:cs typeface="Arial" panose="020B0604020202020204" pitchFamily="34" charset="0"/>
                  </a:rPr>
                  <a:t>θ</a:t>
                </a:r>
                <a:r>
                  <a:rPr lang="en-US" altLang="en-US" sz="2000" b="0" baseline="-25000">
                    <a:solidFill>
                      <a:srgbClr val="93EFFB"/>
                    </a:solidFill>
                    <a:cs typeface="Arial" panose="020B0604020202020204" pitchFamily="34" charset="0"/>
                  </a:rPr>
                  <a:t>r</a:t>
                </a:r>
                <a:endParaRPr lang="el-GR" altLang="en-US" sz="2000" b="0" baseline="-25000">
                  <a:solidFill>
                    <a:srgbClr val="93EFFB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085" name="Text Box 19"/>
              <p:cNvSpPr txBox="1">
                <a:spLocks noChangeArrowheads="1"/>
              </p:cNvSpPr>
              <p:nvPr/>
            </p:nvSpPr>
            <p:spPr bwMode="auto">
              <a:xfrm>
                <a:off x="3744" y="1584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n-US" sz="2000" b="0">
                    <a:solidFill>
                      <a:srgbClr val="B2B2B2"/>
                    </a:solidFill>
                    <a:cs typeface="Arial" panose="020B0604020202020204" pitchFamily="34" charset="0"/>
                  </a:rPr>
                  <a:t>θ</a:t>
                </a:r>
                <a:r>
                  <a:rPr lang="en-US" altLang="en-US" sz="2000" b="0" baseline="-25000">
                    <a:solidFill>
                      <a:srgbClr val="B2B2B2"/>
                    </a:solidFill>
                    <a:cs typeface="Arial" panose="020B0604020202020204" pitchFamily="34" charset="0"/>
                  </a:rPr>
                  <a:t>i</a:t>
                </a:r>
                <a:endParaRPr lang="el-GR" altLang="en-US" sz="2000" b="0" baseline="-25000">
                  <a:solidFill>
                    <a:srgbClr val="B2B2B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086" name="Text Box 20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n-US" sz="2000" b="0">
                    <a:solidFill>
                      <a:srgbClr val="B2B2B2"/>
                    </a:solidFill>
                    <a:cs typeface="Arial" panose="020B0604020202020204" pitchFamily="34" charset="0"/>
                  </a:rPr>
                  <a:t>θ</a:t>
                </a:r>
                <a:r>
                  <a:rPr lang="en-US" altLang="en-US" sz="2000" b="0" baseline="-25000">
                    <a:solidFill>
                      <a:srgbClr val="B2B2B2"/>
                    </a:solidFill>
                    <a:cs typeface="Arial" panose="020B0604020202020204" pitchFamily="34" charset="0"/>
                  </a:rPr>
                  <a:t>r</a:t>
                </a:r>
                <a:endParaRPr lang="el-GR" altLang="en-US" sz="2000" b="0" baseline="-25000">
                  <a:solidFill>
                    <a:srgbClr val="B2B2B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087" name="Text Box 21"/>
              <p:cNvSpPr txBox="1">
                <a:spLocks noChangeArrowheads="1"/>
              </p:cNvSpPr>
              <p:nvPr/>
            </p:nvSpPr>
            <p:spPr bwMode="auto">
              <a:xfrm>
                <a:off x="4380" y="2739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n-US" sz="2000" b="0">
                    <a:solidFill>
                      <a:srgbClr val="93EFFB"/>
                    </a:solidFill>
                    <a:cs typeface="Arial" panose="020B0604020202020204" pitchFamily="34" charset="0"/>
                  </a:rPr>
                  <a:t>θ</a:t>
                </a:r>
                <a:r>
                  <a:rPr lang="en-US" altLang="en-US" sz="2000" b="0" baseline="-25000">
                    <a:solidFill>
                      <a:srgbClr val="93EFFB"/>
                    </a:solidFill>
                    <a:cs typeface="Arial" panose="020B0604020202020204" pitchFamily="34" charset="0"/>
                  </a:rPr>
                  <a:t>i</a:t>
                </a:r>
                <a:endParaRPr lang="el-GR" altLang="en-US" sz="2000" b="0" baseline="-25000">
                  <a:solidFill>
                    <a:srgbClr val="93EFFB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78" name="Text Box 10"/>
            <p:cNvSpPr txBox="1">
              <a:spLocks noChangeArrowheads="1"/>
            </p:cNvSpPr>
            <p:nvPr/>
          </p:nvSpPr>
          <p:spPr bwMode="auto">
            <a:xfrm>
              <a:off x="4848" y="2112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glass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</a:rPr>
              <a:t> Ray Tracing for Lenses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82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Lenses are used to focus light and form images. There are a variety of possible types; we will consider only the symmetric ones, the double concave and the double convex.</a:t>
            </a:r>
          </a:p>
        </p:txBody>
      </p:sp>
      <p:pic>
        <p:nvPicPr>
          <p:cNvPr id="8196" name="Picture 4" descr="FG26_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1" b="24001"/>
          <a:stretch>
            <a:fillRect/>
          </a:stretch>
        </p:blipFill>
        <p:spPr bwMode="auto">
          <a:xfrm>
            <a:off x="215900" y="2895600"/>
            <a:ext cx="87122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Concave </a:t>
            </a:r>
            <a:r>
              <a:rPr lang="en-US" altLang="en-US" smtClean="0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28600" y="1752600"/>
            <a:ext cx="510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rgbClr val="93EFFB"/>
                </a:solidFill>
              </a:rPr>
              <a:t>Concave lenses</a:t>
            </a:r>
            <a:r>
              <a:rPr lang="en-US" altLang="en-US" b="0">
                <a:solidFill>
                  <a:schemeClr val="bg1"/>
                </a:solidFill>
              </a:rPr>
              <a:t> are thin in the middle and make </a:t>
            </a:r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diverge (spread out).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28600" y="5943600"/>
            <a:ext cx="563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If the </a:t>
            </a:r>
            <a:r>
              <a:rPr lang="en-US" altLang="en-US" b="0">
                <a:solidFill>
                  <a:srgbClr val="FFCC00"/>
                </a:solidFill>
              </a:rPr>
              <a:t>rays of light</a:t>
            </a:r>
            <a:r>
              <a:rPr lang="en-US" altLang="en-US" b="0">
                <a:solidFill>
                  <a:schemeClr val="bg1"/>
                </a:solidFill>
              </a:rPr>
              <a:t> are traced back (dotted sight lines), they all intersect at the </a:t>
            </a:r>
            <a:r>
              <a:rPr lang="en-US" altLang="en-US" b="0">
                <a:solidFill>
                  <a:srgbClr val="FF0000"/>
                </a:solidFill>
              </a:rPr>
              <a:t>focal point (F)</a:t>
            </a:r>
            <a:r>
              <a:rPr lang="en-US" altLang="en-US" b="0">
                <a:solidFill>
                  <a:schemeClr val="bg1"/>
                </a:solidFill>
              </a:rPr>
              <a:t> behind the </a:t>
            </a:r>
            <a:r>
              <a:rPr lang="en-US" altLang="en-US" b="0">
                <a:solidFill>
                  <a:srgbClr val="93EFFB"/>
                </a:solidFill>
              </a:rPr>
              <a:t>lens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245" name="Rectangle 34"/>
          <p:cNvSpPr>
            <a:spLocks noChangeArrowheads="1"/>
          </p:cNvSpPr>
          <p:nvPr/>
        </p:nvSpPr>
        <p:spPr bwMode="auto">
          <a:xfrm>
            <a:off x="1143000" y="3048000"/>
            <a:ext cx="1219200" cy="17526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46" name="Group 60"/>
          <p:cNvGrpSpPr>
            <a:grpSpLocks/>
          </p:cNvGrpSpPr>
          <p:nvPr/>
        </p:nvGrpSpPr>
        <p:grpSpPr bwMode="auto">
          <a:xfrm>
            <a:off x="0" y="1524000"/>
            <a:ext cx="9172575" cy="5038725"/>
            <a:chOff x="0" y="672"/>
            <a:chExt cx="5778" cy="3174"/>
          </a:xfrm>
        </p:grpSpPr>
        <p:grpSp>
          <p:nvGrpSpPr>
            <p:cNvPr id="10247" name="Group 61"/>
            <p:cNvGrpSpPr>
              <a:grpSpLocks/>
            </p:cNvGrpSpPr>
            <p:nvPr/>
          </p:nvGrpSpPr>
          <p:grpSpPr bwMode="auto">
            <a:xfrm>
              <a:off x="0" y="2256"/>
              <a:ext cx="5760" cy="375"/>
              <a:chOff x="0" y="2256"/>
              <a:chExt cx="5760" cy="375"/>
            </a:xfrm>
          </p:grpSpPr>
          <p:sp>
            <p:nvSpPr>
              <p:cNvPr id="10271" name="Line 62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60" cy="0"/>
              </a:xfrm>
              <a:prstGeom prst="line">
                <a:avLst/>
              </a:prstGeom>
              <a:noFill/>
              <a:ln w="9525">
                <a:solidFill>
                  <a:srgbClr val="33CCCC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Text Box 63"/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25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0">
                    <a:solidFill>
                      <a:srgbClr val="66FFFF"/>
                    </a:solidFill>
                  </a:rPr>
                  <a:t>optical axis</a:t>
                </a:r>
              </a:p>
            </p:txBody>
          </p:sp>
          <p:sp>
            <p:nvSpPr>
              <p:cNvPr id="10273" name="Line 64"/>
              <p:cNvSpPr>
                <a:spLocks noChangeShapeType="1"/>
              </p:cNvSpPr>
              <p:nvPr/>
            </p:nvSpPr>
            <p:spPr bwMode="auto">
              <a:xfrm flipH="1" flipV="1">
                <a:off x="3936" y="2304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8" name="Line 65"/>
            <p:cNvSpPr>
              <a:spLocks noChangeShapeType="1"/>
            </p:cNvSpPr>
            <p:nvPr/>
          </p:nvSpPr>
          <p:spPr bwMode="auto">
            <a:xfrm>
              <a:off x="3120" y="2256"/>
              <a:ext cx="264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66"/>
            <p:cNvSpPr>
              <a:spLocks noChangeShapeType="1"/>
            </p:cNvSpPr>
            <p:nvPr/>
          </p:nvSpPr>
          <p:spPr bwMode="auto">
            <a:xfrm flipV="1">
              <a:off x="3216" y="672"/>
              <a:ext cx="2544" cy="76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67"/>
            <p:cNvSpPr>
              <a:spLocks noChangeShapeType="1"/>
            </p:cNvSpPr>
            <p:nvPr/>
          </p:nvSpPr>
          <p:spPr bwMode="auto">
            <a:xfrm>
              <a:off x="3225" y="3114"/>
              <a:ext cx="2535" cy="7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68"/>
            <p:cNvSpPr>
              <a:spLocks noChangeShapeType="1"/>
            </p:cNvSpPr>
            <p:nvPr/>
          </p:nvSpPr>
          <p:spPr bwMode="auto">
            <a:xfrm flipV="1">
              <a:off x="3138" y="1488"/>
              <a:ext cx="2622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69"/>
            <p:cNvSpPr>
              <a:spLocks noChangeShapeType="1"/>
            </p:cNvSpPr>
            <p:nvPr/>
          </p:nvSpPr>
          <p:spPr bwMode="auto">
            <a:xfrm>
              <a:off x="3153" y="2670"/>
              <a:ext cx="2625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253" name="Picture 70" descr="concave lens 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336"/>
              <a:ext cx="576" cy="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Line 71"/>
            <p:cNvSpPr>
              <a:spLocks noChangeShapeType="1"/>
            </p:cNvSpPr>
            <p:nvPr/>
          </p:nvSpPr>
          <p:spPr bwMode="auto">
            <a:xfrm>
              <a:off x="2832" y="2256"/>
              <a:ext cx="279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72"/>
            <p:cNvSpPr>
              <a:spLocks noChangeShapeType="1"/>
            </p:cNvSpPr>
            <p:nvPr/>
          </p:nvSpPr>
          <p:spPr bwMode="auto">
            <a:xfrm flipV="1">
              <a:off x="2754" y="1437"/>
              <a:ext cx="471" cy="4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73"/>
            <p:cNvSpPr>
              <a:spLocks noChangeShapeType="1"/>
            </p:cNvSpPr>
            <p:nvPr/>
          </p:nvSpPr>
          <p:spPr bwMode="auto">
            <a:xfrm flipV="1">
              <a:off x="2820" y="1848"/>
              <a:ext cx="318" cy="2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74"/>
            <p:cNvSpPr>
              <a:spLocks noChangeShapeType="1"/>
            </p:cNvSpPr>
            <p:nvPr/>
          </p:nvSpPr>
          <p:spPr bwMode="auto">
            <a:xfrm>
              <a:off x="2823" y="2649"/>
              <a:ext cx="318" cy="2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75"/>
            <p:cNvSpPr>
              <a:spLocks noChangeShapeType="1"/>
            </p:cNvSpPr>
            <p:nvPr/>
          </p:nvSpPr>
          <p:spPr bwMode="auto">
            <a:xfrm>
              <a:off x="2736" y="3024"/>
              <a:ext cx="489" cy="8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76"/>
            <p:cNvSpPr>
              <a:spLocks noChangeShapeType="1"/>
            </p:cNvSpPr>
            <p:nvPr/>
          </p:nvSpPr>
          <p:spPr bwMode="auto">
            <a:xfrm>
              <a:off x="0" y="1872"/>
              <a:ext cx="2817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77"/>
            <p:cNvSpPr>
              <a:spLocks noChangeShapeType="1"/>
            </p:cNvSpPr>
            <p:nvPr/>
          </p:nvSpPr>
          <p:spPr bwMode="auto">
            <a:xfrm>
              <a:off x="0" y="2640"/>
              <a:ext cx="2814" cy="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78"/>
            <p:cNvSpPr>
              <a:spLocks noChangeShapeType="1"/>
            </p:cNvSpPr>
            <p:nvPr/>
          </p:nvSpPr>
          <p:spPr bwMode="auto">
            <a:xfrm>
              <a:off x="0" y="3024"/>
              <a:ext cx="273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79"/>
            <p:cNvSpPr>
              <a:spLocks noChangeShapeType="1"/>
            </p:cNvSpPr>
            <p:nvPr/>
          </p:nvSpPr>
          <p:spPr bwMode="auto">
            <a:xfrm>
              <a:off x="0" y="2256"/>
              <a:ext cx="284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80"/>
            <p:cNvSpPr>
              <a:spLocks noChangeShapeType="1"/>
            </p:cNvSpPr>
            <p:nvPr/>
          </p:nvSpPr>
          <p:spPr bwMode="auto">
            <a:xfrm flipV="1">
              <a:off x="0" y="1482"/>
              <a:ext cx="2745" cy="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Text Box 81"/>
            <p:cNvSpPr txBox="1">
              <a:spLocks noChangeArrowheads="1"/>
            </p:cNvSpPr>
            <p:nvPr/>
          </p:nvSpPr>
          <p:spPr bwMode="auto">
            <a:xfrm>
              <a:off x="96" y="2250"/>
              <a:ext cx="48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altLang="en-US" b="0">
                  <a:solidFill>
                    <a:srgbClr val="FF0000"/>
                  </a:solidFill>
                  <a:cs typeface="Arial" panose="020B0604020202020204" pitchFamily="34" charset="0"/>
                </a:rPr>
                <a:t>•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altLang="en-US" b="0">
                  <a:solidFill>
                    <a:srgbClr val="FF0000"/>
                  </a:solidFill>
                  <a:cs typeface="Arial" panose="020B0604020202020204" pitchFamily="34" charset="0"/>
                </a:rPr>
                <a:t>F</a:t>
              </a:r>
            </a:p>
          </p:txBody>
        </p:sp>
        <p:grpSp>
          <p:nvGrpSpPr>
            <p:cNvPr id="10265" name="Group 82"/>
            <p:cNvGrpSpPr>
              <a:grpSpLocks/>
            </p:cNvGrpSpPr>
            <p:nvPr/>
          </p:nvGrpSpPr>
          <p:grpSpPr bwMode="auto">
            <a:xfrm>
              <a:off x="0" y="1440"/>
              <a:ext cx="3228" cy="1671"/>
              <a:chOff x="0" y="1440"/>
              <a:chExt cx="3228" cy="1671"/>
            </a:xfrm>
          </p:grpSpPr>
          <p:sp>
            <p:nvSpPr>
              <p:cNvPr id="10266" name="Line 83"/>
              <p:cNvSpPr>
                <a:spLocks noChangeShapeType="1"/>
              </p:cNvSpPr>
              <p:nvPr/>
            </p:nvSpPr>
            <p:spPr bwMode="auto">
              <a:xfrm flipV="1">
                <a:off x="0" y="1440"/>
                <a:ext cx="3216" cy="912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Line 84"/>
              <p:cNvSpPr>
                <a:spLocks noChangeShapeType="1"/>
              </p:cNvSpPr>
              <p:nvPr/>
            </p:nvSpPr>
            <p:spPr bwMode="auto">
              <a:xfrm flipV="1">
                <a:off x="0" y="1848"/>
                <a:ext cx="3138" cy="4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Line 85"/>
              <p:cNvSpPr>
                <a:spLocks noChangeShapeType="1"/>
              </p:cNvSpPr>
              <p:nvPr/>
            </p:nvSpPr>
            <p:spPr bwMode="auto">
              <a:xfrm>
                <a:off x="0" y="2208"/>
                <a:ext cx="3144" cy="459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86"/>
              <p:cNvSpPr>
                <a:spLocks noChangeShapeType="1"/>
              </p:cNvSpPr>
              <p:nvPr/>
            </p:nvSpPr>
            <p:spPr bwMode="auto">
              <a:xfrm>
                <a:off x="0" y="2160"/>
                <a:ext cx="3228" cy="951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Line 87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3120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62000" y="3581400"/>
            <a:ext cx="4191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1066800" y="2286000"/>
            <a:ext cx="4038600" cy="1219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109663" y="3781425"/>
            <a:ext cx="4024312" cy="11620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838200" y="2933700"/>
            <a:ext cx="4162425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838200" y="3657600"/>
            <a:ext cx="4167188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AutoShape 53"/>
          <p:cNvSpPr>
            <a:spLocks noChangeArrowheads="1"/>
          </p:cNvSpPr>
          <p:nvPr/>
        </p:nvSpPr>
        <p:spPr bwMode="auto">
          <a:xfrm rot="-5400000">
            <a:off x="821531" y="807244"/>
            <a:ext cx="10969626" cy="54848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2" name="Picture 3" descr="concave lens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4038600" y="3581400"/>
            <a:ext cx="442913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V="1">
            <a:off x="3581400" y="2362200"/>
            <a:ext cx="747713" cy="714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45"/>
          <p:cNvSpPr>
            <a:spLocks noChangeShapeType="1"/>
          </p:cNvSpPr>
          <p:nvPr/>
        </p:nvSpPr>
        <p:spPr bwMode="auto">
          <a:xfrm flipV="1">
            <a:off x="3962400" y="2971800"/>
            <a:ext cx="504825" cy="38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3986213" y="4152900"/>
            <a:ext cx="504825" cy="333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3571875" y="4657725"/>
            <a:ext cx="776288" cy="1381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52"/>
          <p:cNvSpPr>
            <a:spLocks noChangeAspect="1" noChangeArrowheads="1"/>
          </p:cNvSpPr>
          <p:nvPr/>
        </p:nvSpPr>
        <p:spPr bwMode="auto">
          <a:xfrm>
            <a:off x="-4610100" y="-981075"/>
            <a:ext cx="9140825" cy="9140825"/>
          </a:xfrm>
          <a:prstGeom prst="ellipse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-4724400" y="2971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-4724400" y="41910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-4724400" y="48006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-4743450" y="3581400"/>
            <a:ext cx="47434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-4724400" y="23622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4"/>
          <p:cNvSpPr txBox="1">
            <a:spLocks noChangeArrowheads="1"/>
          </p:cNvSpPr>
          <p:nvPr/>
        </p:nvSpPr>
        <p:spPr bwMode="auto">
          <a:xfrm>
            <a:off x="152400" y="3571875"/>
            <a:ext cx="762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2286000"/>
            <a:ext cx="5124450" cy="2652713"/>
            <a:chOff x="0" y="1440"/>
            <a:chExt cx="3228" cy="1671"/>
          </a:xfrm>
        </p:grpSpPr>
        <p:sp>
          <p:nvSpPr>
            <p:cNvPr id="11293" name="Line 19"/>
            <p:cNvSpPr>
              <a:spLocks noChangeShapeType="1"/>
            </p:cNvSpPr>
            <p:nvPr/>
          </p:nvSpPr>
          <p:spPr bwMode="auto">
            <a:xfrm flipV="1">
              <a:off x="0" y="1440"/>
              <a:ext cx="3216" cy="91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20"/>
            <p:cNvSpPr>
              <a:spLocks noChangeShapeType="1"/>
            </p:cNvSpPr>
            <p:nvPr/>
          </p:nvSpPr>
          <p:spPr bwMode="auto">
            <a:xfrm flipV="1">
              <a:off x="0" y="1848"/>
              <a:ext cx="3138" cy="4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21"/>
            <p:cNvSpPr>
              <a:spLocks noChangeShapeType="1"/>
            </p:cNvSpPr>
            <p:nvPr/>
          </p:nvSpPr>
          <p:spPr bwMode="auto">
            <a:xfrm>
              <a:off x="0" y="2208"/>
              <a:ext cx="3144" cy="45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22"/>
            <p:cNvSpPr>
              <a:spLocks noChangeShapeType="1"/>
            </p:cNvSpPr>
            <p:nvPr/>
          </p:nvSpPr>
          <p:spPr bwMode="auto">
            <a:xfrm>
              <a:off x="0" y="2160"/>
              <a:ext cx="3228" cy="95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0" y="2256"/>
              <a:ext cx="312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11290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11292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that come in parallel to the </a:t>
            </a:r>
            <a:r>
              <a:rPr lang="en-US" altLang="en-US" b="0">
                <a:solidFill>
                  <a:schemeClr val="hlink"/>
                </a:solidFill>
              </a:rPr>
              <a:t>optical axis</a:t>
            </a:r>
            <a:r>
              <a:rPr lang="en-US" altLang="en-US" b="0">
                <a:solidFill>
                  <a:schemeClr val="bg1"/>
                </a:solidFill>
              </a:rPr>
              <a:t> diverge from the </a:t>
            </a:r>
            <a:r>
              <a:rPr lang="en-US" altLang="en-US" b="0">
                <a:solidFill>
                  <a:srgbClr val="FF0000"/>
                </a:solidFill>
              </a:rPr>
              <a:t>focal point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288" name="Rectangle 5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Concave Lenses</a:t>
            </a:r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0" y="60198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bg1"/>
                </a:solidFill>
              </a:rPr>
              <a:t>The </a:t>
            </a:r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behave the same way if we ignore the thickness of the </a:t>
            </a:r>
            <a:r>
              <a:rPr lang="en-US" altLang="en-US" b="0">
                <a:solidFill>
                  <a:srgbClr val="93EFFB"/>
                </a:solidFill>
              </a:rPr>
              <a:t>lens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7604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49167 -3.33333E-6 " pathEditMode="relative" rAng="0" ptsTypes="AA">
                                      <p:cBhvr>
                                        <p:cTn id="8" dur="205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22222E-6 L 0.49376 -2.22222E-6 " pathEditMode="relative" rAng="0" ptsTypes="AA">
                                      <p:cBhvr>
                                        <p:cTn id="10" dur="207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9167 -1.11111E-6 " pathEditMode="relative" rAng="0" ptsTypes="AA">
                                      <p:cBhvr>
                                        <p:cTn id="12" dur="205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47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7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08611 -0.0101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-50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2.22222E-6 L 0.05364 -2.22222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5521 0.0060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30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8958 0.021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106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39 L 0.05764 -0.0060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70"/>
                            </p:stCondLst>
                            <p:childTnLst>
                              <p:par>
                                <p:cTn id="2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4167 -0.17777 " pathEditMode="relative" ptsTypes="AA">
                                      <p:cBhvr>
                                        <p:cTn id="28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45417 -0.08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423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45833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45313 0.084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56" y="423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375 0.168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52" grpId="0" animBg="1"/>
      <p:bldP spid="57353" grpId="0" animBg="1"/>
      <p:bldP spid="57354" grpId="0" animBg="1"/>
      <p:bldP spid="57355" grpId="0" animBg="1"/>
      <p:bldP spid="57374" grpId="0" animBg="1"/>
      <p:bldP spid="57372" grpId="0" animBg="1"/>
      <p:bldP spid="57389" grpId="0" animBg="1"/>
      <p:bldP spid="57375" grpId="0" animBg="1"/>
      <p:bldP spid="57376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400" grpId="0"/>
      <p:bldP spid="57400" grpId="1"/>
      <p:bldP spid="574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oncave lens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4724400" y="2109788"/>
            <a:ext cx="457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4724400" y="2057400"/>
            <a:ext cx="457200" cy="3048000"/>
          </a:xfrm>
          <a:prstGeom prst="rect">
            <a:avLst/>
          </a:prstGeom>
          <a:solidFill>
            <a:srgbClr val="5F5F5F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28600" y="3581400"/>
            <a:ext cx="4495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28600" y="3505200"/>
            <a:ext cx="44958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304800" y="35814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304800" y="29718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04800" y="2362200"/>
            <a:ext cx="44196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39"/>
          <p:cNvSpPr>
            <a:spLocks noChangeArrowheads="1"/>
          </p:cNvSpPr>
          <p:nvPr/>
        </p:nvSpPr>
        <p:spPr bwMode="auto">
          <a:xfrm>
            <a:off x="0" y="1752600"/>
            <a:ext cx="4724400" cy="42672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Concave Lenses</a:t>
            </a:r>
          </a:p>
        </p:txBody>
      </p:sp>
      <p:sp>
        <p:nvSpPr>
          <p:cNvPr id="12299" name="Line 50"/>
          <p:cNvSpPr>
            <a:spLocks noChangeShapeType="1"/>
          </p:cNvSpPr>
          <p:nvPr/>
        </p:nvSpPr>
        <p:spPr bwMode="auto">
          <a:xfrm>
            <a:off x="0" y="3581400"/>
            <a:ext cx="4570413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00" name="Picture 56" descr="concave lens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4267200" y="2109788"/>
            <a:ext cx="457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4267200" y="2057400"/>
            <a:ext cx="457200" cy="2971800"/>
          </a:xfrm>
          <a:prstGeom prst="rect">
            <a:avLst/>
          </a:prstGeom>
          <a:solidFill>
            <a:srgbClr val="5F5F5F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03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12318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12320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12313" name="Line 13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4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5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6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7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0" y="2362200"/>
            <a:ext cx="4724400" cy="2438400"/>
            <a:chOff x="0" y="1488"/>
            <a:chExt cx="2976" cy="1536"/>
          </a:xfrm>
        </p:grpSpPr>
        <p:sp>
          <p:nvSpPr>
            <p:cNvPr id="12308" name="Line 42"/>
            <p:cNvSpPr>
              <a:spLocks noChangeShapeType="1"/>
            </p:cNvSpPr>
            <p:nvPr/>
          </p:nvSpPr>
          <p:spPr bwMode="auto">
            <a:xfrm flipV="1">
              <a:off x="0" y="1488"/>
              <a:ext cx="2976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43"/>
            <p:cNvSpPr>
              <a:spLocks noChangeShapeType="1"/>
            </p:cNvSpPr>
            <p:nvPr/>
          </p:nvSpPr>
          <p:spPr bwMode="auto">
            <a:xfrm flipV="1">
              <a:off x="0" y="1872"/>
              <a:ext cx="2976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45"/>
            <p:cNvSpPr>
              <a:spLocks noChangeShapeType="1"/>
            </p:cNvSpPr>
            <p:nvPr/>
          </p:nvSpPr>
          <p:spPr bwMode="auto">
            <a:xfrm>
              <a:off x="0" y="2208"/>
              <a:ext cx="2928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46"/>
            <p:cNvSpPr>
              <a:spLocks noChangeShapeType="1"/>
            </p:cNvSpPr>
            <p:nvPr/>
          </p:nvSpPr>
          <p:spPr bwMode="auto">
            <a:xfrm>
              <a:off x="0" y="2160"/>
              <a:ext cx="2928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44"/>
            <p:cNvSpPr>
              <a:spLocks noChangeShapeType="1"/>
            </p:cNvSpPr>
            <p:nvPr/>
          </p:nvSpPr>
          <p:spPr bwMode="auto">
            <a:xfrm flipV="1"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6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that come in parallel to the </a:t>
            </a:r>
            <a:r>
              <a:rPr lang="en-US" altLang="en-US" b="0">
                <a:solidFill>
                  <a:schemeClr val="hlink"/>
                </a:solidFill>
              </a:rPr>
              <a:t>optical axis</a:t>
            </a:r>
            <a:r>
              <a:rPr lang="en-US" altLang="en-US" b="0">
                <a:solidFill>
                  <a:schemeClr val="bg1"/>
                </a:solidFill>
              </a:rPr>
              <a:t> still diverge from the </a:t>
            </a:r>
            <a:r>
              <a:rPr lang="en-US" altLang="en-US" b="0">
                <a:solidFill>
                  <a:srgbClr val="FF0000"/>
                </a:solidFill>
              </a:rPr>
              <a:t>focal point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1666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1387E-6 L 0.48334 -0.188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-943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3642E-6 L 0.48333 -0.08879 " pathEditMode="relative" ptsTypes="AA">
                                      <p:cBhvr>
                                        <p:cTn id="19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50289E-6 L 0.4875 1.5028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0.48333 0.08879 " pathEditMode="relative" ptsTypes="AA">
                                      <p:cBhvr>
                                        <p:cTn id="23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26012E-6 L 0.48334 0.18866 " pathEditMode="relative" ptsTypes="AA">
                                      <p:cBhvr>
                                        <p:cTn id="25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2" grpId="0" animBg="1"/>
      <p:bldP spid="47122" grpId="0" animBg="1"/>
      <p:bldP spid="47114" grpId="0" animBg="1"/>
      <p:bldP spid="47116" grpId="0" animBg="1"/>
      <p:bldP spid="47115" grpId="0" animBg="1"/>
      <p:bldP spid="47113" grpId="0" animBg="1"/>
      <p:bldP spid="47161" grpId="0" animBg="1"/>
      <p:bldP spid="47159" grpId="0" animBg="1"/>
      <p:bldP spid="4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7" descr="eye sidew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7"/>
          <a:stretch>
            <a:fillRect/>
          </a:stretch>
        </p:blipFill>
        <p:spPr bwMode="auto">
          <a:xfrm rot="207763">
            <a:off x="7467600" y="2206625"/>
            <a:ext cx="18288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1568450"/>
            <a:ext cx="891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The first telescope, designed and built by Galileo, used </a:t>
            </a:r>
            <a:r>
              <a:rPr lang="en-US" altLang="en-US" b="0">
                <a:solidFill>
                  <a:srgbClr val="93EFFB"/>
                </a:solidFill>
              </a:rPr>
              <a:t>lenses </a:t>
            </a:r>
            <a:r>
              <a:rPr lang="en-US" altLang="en-US" b="0">
                <a:solidFill>
                  <a:schemeClr val="bg1"/>
                </a:solidFill>
              </a:rPr>
              <a:t>to focus </a:t>
            </a:r>
            <a:r>
              <a:rPr lang="en-US" altLang="en-US" b="0">
                <a:solidFill>
                  <a:srgbClr val="FFCC00"/>
                </a:solidFill>
              </a:rPr>
              <a:t>light</a:t>
            </a:r>
            <a:r>
              <a:rPr lang="en-US" altLang="en-US" b="0">
                <a:solidFill>
                  <a:schemeClr val="bg1"/>
                </a:solidFill>
              </a:rPr>
              <a:t> from faraway objects, into Galileo’s eye. His telescope consisted of a </a:t>
            </a:r>
            <a:r>
              <a:rPr lang="en-US" altLang="en-US" b="0">
                <a:solidFill>
                  <a:srgbClr val="93EFFB"/>
                </a:solidFill>
              </a:rPr>
              <a:t>concave lens</a:t>
            </a:r>
            <a:r>
              <a:rPr lang="en-US" altLang="en-US" b="0">
                <a:solidFill>
                  <a:schemeClr val="bg1"/>
                </a:solidFill>
              </a:rPr>
              <a:t> and a </a:t>
            </a:r>
            <a:r>
              <a:rPr lang="en-US" altLang="en-US" b="0">
                <a:solidFill>
                  <a:srgbClr val="93EFFB"/>
                </a:solidFill>
              </a:rPr>
              <a:t>convex lens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  <a:r>
              <a:rPr lang="en-US" altLang="en-US"/>
              <a:t> 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rgbClr val="FFCC00"/>
                </a:solidFill>
              </a:rPr>
              <a:t>Light rays</a:t>
            </a:r>
            <a:r>
              <a:rPr lang="en-US" altLang="en-US" b="0">
                <a:solidFill>
                  <a:schemeClr val="bg1"/>
                </a:solidFill>
              </a:rPr>
              <a:t> are always refracted (bent) towards the thickest part of the </a:t>
            </a:r>
            <a:r>
              <a:rPr lang="en-US" altLang="en-US" b="0">
                <a:solidFill>
                  <a:srgbClr val="93EFFB"/>
                </a:solidFill>
              </a:rPr>
              <a:t>lens</a:t>
            </a:r>
            <a:r>
              <a:rPr lang="en-US" altLang="en-US" b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222" name="Picture 9" descr="convex lens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895600"/>
            <a:ext cx="6223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concave lens 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3719513"/>
            <a:ext cx="333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0" y="32004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-47625" y="52578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1676400" y="3200400"/>
            <a:ext cx="59436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 flipV="1">
            <a:off x="1600200" y="4495800"/>
            <a:ext cx="60198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>
            <a:off x="7620000" y="3962400"/>
            <a:ext cx="609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>
            <a:off x="7543800" y="4495800"/>
            <a:ext cx="685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>
            <a:off x="1600200" y="28956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20"/>
          <p:cNvSpPr>
            <a:spLocks noChangeShapeType="1"/>
          </p:cNvSpPr>
          <p:nvPr/>
        </p:nvSpPr>
        <p:spPr bwMode="auto">
          <a:xfrm flipV="1">
            <a:off x="1600200" y="47244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1981200" y="3962400"/>
            <a:ext cx="106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93EFFB"/>
                </a:solidFill>
              </a:rPr>
              <a:t>convex lens</a:t>
            </a:r>
          </a:p>
        </p:txBody>
      </p:sp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6477000" y="3962400"/>
            <a:ext cx="106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93EFFB"/>
                </a:solidFill>
              </a:rPr>
              <a:t>concave lens</a:t>
            </a: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228600" y="3886200"/>
            <a:ext cx="106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FFCC00"/>
                </a:solidFill>
              </a:rPr>
              <a:t>light from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ChangeArrowheads="1"/>
          </p:cNvSpPr>
          <p:nvPr/>
        </p:nvSpPr>
        <p:spPr bwMode="auto">
          <a:xfrm>
            <a:off x="1447800" y="2209800"/>
            <a:ext cx="61722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Lenses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28600" y="141605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Convex lenses are thicker in the middle and focus light rays to a focal point in front of the lens. 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0">
                <a:solidFill>
                  <a:schemeClr val="bg1"/>
                </a:solidFill>
              </a:rPr>
              <a:t>The focal length of the lens is the distance between the center of the lens and the point where the light rays are focused.</a:t>
            </a:r>
          </a:p>
        </p:txBody>
      </p:sp>
      <p:pic>
        <p:nvPicPr>
          <p:cNvPr id="19462" name="Picture 7" descr="convex l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1722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FFFF"/>
      </a:hlink>
      <a:folHlink>
        <a:srgbClr val="0099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FF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5014</TotalTime>
  <Words>668</Words>
  <Application>Microsoft Office PowerPoint</Application>
  <PresentationFormat>On-screen Show (4:3)</PresentationFormat>
  <Paragraphs>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Bell MT</vt:lpstr>
      <vt:lpstr>Calibri</vt:lpstr>
      <vt:lpstr>Times New Roman</vt:lpstr>
      <vt:lpstr>Bodoni MT</vt:lpstr>
      <vt:lpstr>Default Design</vt:lpstr>
      <vt:lpstr>PowerPoint Presentation</vt:lpstr>
      <vt:lpstr>PowerPoint Presentation</vt:lpstr>
      <vt:lpstr>Refraction (bending light)</vt:lpstr>
      <vt:lpstr>PowerPoint Presentation</vt:lpstr>
      <vt:lpstr>Concave Lenses</vt:lpstr>
      <vt:lpstr>Concave Lenses</vt:lpstr>
      <vt:lpstr>Concave Lenses</vt:lpstr>
      <vt:lpstr>Lenses</vt:lpstr>
      <vt:lpstr>Convex Lenses</vt:lpstr>
      <vt:lpstr>Convex Lenses</vt:lpstr>
      <vt:lpstr>Convex Lenses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work</vt:lpstr>
      <vt:lpstr>Thanks/Further Info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 Diagrams</dc:title>
  <dc:creator>Joshua M. Gabrielse</dc:creator>
  <cp:lastModifiedBy>Tanya Peden</cp:lastModifiedBy>
  <cp:revision>77</cp:revision>
  <cp:lastPrinted>2014-12-04T18:51:44Z</cp:lastPrinted>
  <dcterms:created xsi:type="dcterms:W3CDTF">2008-05-06T03:20:32Z</dcterms:created>
  <dcterms:modified xsi:type="dcterms:W3CDTF">2014-12-04T18:51:48Z</dcterms:modified>
</cp:coreProperties>
</file>